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6" r:id="rId4"/>
    <p:sldId id="496" r:id="rId5"/>
    <p:sldId id="397" r:id="rId6"/>
    <p:sldId id="403" r:id="rId7"/>
    <p:sldId id="404" r:id="rId8"/>
    <p:sldId id="405" r:id="rId9"/>
    <p:sldId id="407" r:id="rId10"/>
    <p:sldId id="406" r:id="rId11"/>
    <p:sldId id="408" r:id="rId12"/>
    <p:sldId id="409" r:id="rId13"/>
    <p:sldId id="410" r:id="rId14"/>
    <p:sldId id="416" r:id="rId15"/>
    <p:sldId id="399" r:id="rId16"/>
    <p:sldId id="400" r:id="rId17"/>
    <p:sldId id="398" r:id="rId18"/>
    <p:sldId id="411" r:id="rId19"/>
    <p:sldId id="412" r:id="rId20"/>
    <p:sldId id="414" r:id="rId21"/>
    <p:sldId id="413" r:id="rId22"/>
    <p:sldId id="463" r:id="rId23"/>
    <p:sldId id="415" r:id="rId24"/>
    <p:sldId id="259" r:id="rId25"/>
    <p:sldId id="307" r:id="rId26"/>
    <p:sldId id="308" r:id="rId27"/>
    <p:sldId id="340" r:id="rId28"/>
    <p:sldId id="354" r:id="rId29"/>
    <p:sldId id="322" r:id="rId30"/>
    <p:sldId id="310" r:id="rId31"/>
    <p:sldId id="531" r:id="rId32"/>
    <p:sldId id="532" r:id="rId33"/>
    <p:sldId id="533" r:id="rId34"/>
    <p:sldId id="535" r:id="rId35"/>
    <p:sldId id="534" r:id="rId36"/>
    <p:sldId id="309" r:id="rId37"/>
    <p:sldId id="341" r:id="rId38"/>
    <p:sldId id="417" r:id="rId39"/>
    <p:sldId id="312" r:id="rId40"/>
    <p:sldId id="261" r:id="rId41"/>
    <p:sldId id="311" r:id="rId42"/>
    <p:sldId id="498" r:id="rId43"/>
    <p:sldId id="313" r:id="rId44"/>
    <p:sldId id="425" r:id="rId45"/>
    <p:sldId id="421" r:id="rId46"/>
    <p:sldId id="422" r:id="rId47"/>
    <p:sldId id="423" r:id="rId48"/>
    <p:sldId id="424" r:id="rId49"/>
    <p:sldId id="536" r:id="rId50"/>
    <p:sldId id="465" r:id="rId51"/>
    <p:sldId id="522" r:id="rId52"/>
    <p:sldId id="466" r:id="rId53"/>
    <p:sldId id="467" r:id="rId54"/>
    <p:sldId id="523" r:id="rId55"/>
    <p:sldId id="524" r:id="rId56"/>
    <p:sldId id="525" r:id="rId57"/>
    <p:sldId id="526" r:id="rId58"/>
    <p:sldId id="527" r:id="rId59"/>
    <p:sldId id="464" r:id="rId60"/>
    <p:sldId id="430" r:id="rId61"/>
    <p:sldId id="470" r:id="rId62"/>
    <p:sldId id="499" r:id="rId63"/>
    <p:sldId id="472" r:id="rId64"/>
    <p:sldId id="471" r:id="rId65"/>
    <p:sldId id="473" r:id="rId66"/>
    <p:sldId id="475" r:id="rId67"/>
    <p:sldId id="476" r:id="rId68"/>
    <p:sldId id="477" r:id="rId69"/>
    <p:sldId id="489" r:id="rId70"/>
    <p:sldId id="478" r:id="rId71"/>
    <p:sldId id="500" r:id="rId72"/>
    <p:sldId id="479" r:id="rId73"/>
    <p:sldId id="480" r:id="rId74"/>
    <p:sldId id="483" r:id="rId75"/>
    <p:sldId id="501" r:id="rId76"/>
    <p:sldId id="502" r:id="rId77"/>
    <p:sldId id="481" r:id="rId78"/>
    <p:sldId id="485" r:id="rId79"/>
    <p:sldId id="482" r:id="rId80"/>
    <p:sldId id="503" r:id="rId81"/>
    <p:sldId id="486" r:id="rId82"/>
    <p:sldId id="487" r:id="rId83"/>
    <p:sldId id="521" r:id="rId84"/>
    <p:sldId id="488" r:id="rId85"/>
    <p:sldId id="491" r:id="rId86"/>
    <p:sldId id="490" r:id="rId87"/>
    <p:sldId id="493" r:id="rId88"/>
    <p:sldId id="495" r:id="rId89"/>
    <p:sldId id="345" r:id="rId90"/>
    <p:sldId id="505" r:id="rId91"/>
    <p:sldId id="346" r:id="rId92"/>
    <p:sldId id="504" r:id="rId93"/>
    <p:sldId id="350" r:id="rId94"/>
    <p:sldId id="507" r:id="rId95"/>
    <p:sldId id="508" r:id="rId96"/>
    <p:sldId id="349" r:id="rId97"/>
    <p:sldId id="509" r:id="rId98"/>
    <p:sldId id="510" r:id="rId99"/>
    <p:sldId id="513" r:id="rId100"/>
    <p:sldId id="511" r:id="rId101"/>
    <p:sldId id="512" r:id="rId102"/>
    <p:sldId id="514" r:id="rId103"/>
    <p:sldId id="528" r:id="rId104"/>
    <p:sldId id="515" r:id="rId105"/>
    <p:sldId id="516" r:id="rId106"/>
    <p:sldId id="517" r:id="rId107"/>
    <p:sldId id="518" r:id="rId108"/>
    <p:sldId id="530" r:id="rId109"/>
    <p:sldId id="519" r:id="rId110"/>
    <p:sldId id="332" r:id="rId111"/>
    <p:sldId id="274" r:id="rId112"/>
    <p:sldId id="317" r:id="rId113"/>
    <p:sldId id="315" r:id="rId114"/>
    <p:sldId id="316" r:id="rId115"/>
    <p:sldId id="393" r:id="rId116"/>
    <p:sldId id="394" r:id="rId117"/>
    <p:sldId id="395" r:id="rId118"/>
    <p:sldId id="321" r:id="rId119"/>
    <p:sldId id="318" r:id="rId120"/>
    <p:sldId id="319" r:id="rId121"/>
    <p:sldId id="320" r:id="rId122"/>
    <p:sldId id="339" r:id="rId123"/>
    <p:sldId id="338" r:id="rId124"/>
    <p:sldId id="336" r:id="rId1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FF"/>
    <a:srgbClr val="99CCFF"/>
    <a:srgbClr val="FF99CC"/>
    <a:srgbClr val="FFCC99"/>
    <a:srgbClr val="CCCCFF"/>
    <a:srgbClr val="FF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0924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D4759-9D08-4A73-AE50-AD04879FB4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27F49-6C14-4510-9046-1CA992ABAB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C381-6AC8-430A-8392-4E778B80BD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741308-7F62-42A6-8234-A6BEB27AC9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66E7-6C90-4772-9D48-F62B2553B6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4A6B4-29E0-42D5-BE8A-B6588707C1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380F9-0BFE-4BBE-9232-F72D84D456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ECE27-7A1E-4DBC-92C0-6D9E8F240B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31794-0ED8-4487-AFBE-E3E7AE8242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9864D-19E1-42F9-BA11-9A094ECAD7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2421C-70DF-4155-BD2F-7B921BA998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70E59-C28D-4B64-A3E3-2EDAF1D1020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227840-1BC9-4FEF-99A7-8A9ADE55D88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5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8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1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5.jpeg"/><Relationship Id="rId4" Type="http://schemas.openxmlformats.org/officeDocument/2006/relationships/image" Target="../media/image234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eg"/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../2.zikloa-Erdi%20Aroa.doc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eg"/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jpeg"/><Relationship Id="rId4" Type="http://schemas.openxmlformats.org/officeDocument/2006/relationships/image" Target="../media/image24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jpeg"/><Relationship Id="rId4" Type="http://schemas.openxmlformats.org/officeDocument/2006/relationships/image" Target="../media/image2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Movie%20Maker/GAI%20KULTURALA%20Munduko%20kirolak%20Aukeraketa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Plastilinazko%20pinguinoa.ppt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Movie%20Maker/Gu%20irakasle.wmv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OTSOA-5%20urte%2009-10.pp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hyperlink" Target="../../../Movie%20Maker/Munduko%20kirolak%2009-09.wmv" TargetMode="External"/><Relationship Id="rId4" Type="http://schemas.openxmlformats.org/officeDocument/2006/relationships/image" Target="../media/image10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../../../Movie%20Maker/ZINEMA.wmv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Ikasleen%20filmak/3.Gaizka%20filma.wmv" TargetMode="External"/><Relationship Id="rId3" Type="http://schemas.openxmlformats.org/officeDocument/2006/relationships/hyperlink" Target="Ikasleen%20filmak/Stop%20motion/hiltzaileak.wmv" TargetMode="External"/><Relationship Id="rId7" Type="http://schemas.openxmlformats.org/officeDocument/2006/relationships/hyperlink" Target="Ikasleen%20filmak/At%20the%20Burger%20Bar.mp4" TargetMode="External"/><Relationship Id="rId2" Type="http://schemas.openxmlformats.org/officeDocument/2006/relationships/hyperlink" Target="Ikasleen%20filmak/Stop%20motion/DORREA%20STOP%20MOTION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kasleen%20filmak/At%20the%20cinema.mp4" TargetMode="External"/><Relationship Id="rId5" Type="http://schemas.openxmlformats.org/officeDocument/2006/relationships/hyperlink" Target="Ikasleen%20filmak/dEFENTSA.wmv" TargetMode="External"/><Relationship Id="rId4" Type="http://schemas.openxmlformats.org/officeDocument/2006/relationships/hyperlink" Target="Ikasleen%20filmak/Stop%20motion/igeri3.wmv" TargetMode="External"/><Relationship Id="rId9" Type="http://schemas.openxmlformats.org/officeDocument/2006/relationships/hyperlink" Target="Ikasleen%20filmak/7.Aroa%20filma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Ikasleen%20filmak/Victoria%20Justice%20-%20Miren.mp4" TargetMode="External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053" name="Picture 5" descr="Imag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5229225"/>
            <a:ext cx="3024188" cy="1290638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35610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667000" y="609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061" name="Picture 13" descr="eskola handitua 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57000">
            <a:off x="395288" y="2349500"/>
            <a:ext cx="4249737" cy="3187700"/>
          </a:xfrm>
          <a:prstGeom prst="rect">
            <a:avLst/>
          </a:prstGeom>
          <a:noFill/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733675" y="404813"/>
            <a:ext cx="6410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PROYECTOS DE TRABAJO </a:t>
            </a:r>
          </a:p>
          <a:p>
            <a:pPr algn="ctr">
              <a:spcBef>
                <a:spcPct val="50000"/>
              </a:spcBef>
            </a:pPr>
            <a:r>
              <a:rPr lang="es-ES" sz="3200" b="1"/>
              <a:t>  TRABAJO POR PROYECTOS</a:t>
            </a:r>
          </a:p>
        </p:txBody>
      </p:sp>
      <p:pic>
        <p:nvPicPr>
          <p:cNvPr id="2065" name="Picture 17" descr="2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2276475"/>
            <a:ext cx="3168650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557338"/>
            <a:ext cx="3671887" cy="3671887"/>
          </a:xfrm>
          <a:prstGeom prst="rect">
            <a:avLst/>
          </a:prstGeom>
          <a:noFill/>
        </p:spPr>
      </p:pic>
      <p:pic>
        <p:nvPicPr>
          <p:cNvPr id="173061" name="Picture 5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4032250" cy="3024187"/>
          </a:xfrm>
          <a:prstGeom prst="rect">
            <a:avLst/>
          </a:prstGeom>
          <a:noFill/>
        </p:spPr>
      </p:pic>
      <p:pic>
        <p:nvPicPr>
          <p:cNvPr id="173062" name="Picture 6" descr="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500438"/>
            <a:ext cx="347662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6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4267200" cy="3200400"/>
          </a:xfrm>
          <a:prstGeom prst="rect">
            <a:avLst/>
          </a:prstGeom>
          <a:noFill/>
        </p:spPr>
      </p:pic>
      <p:pic>
        <p:nvPicPr>
          <p:cNvPr id="289797" name="Picture 5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357563"/>
            <a:ext cx="4267200" cy="3200400"/>
          </a:xfrm>
          <a:prstGeom prst="rect">
            <a:avLst/>
          </a:prstGeom>
          <a:noFill/>
        </p:spPr>
      </p:pic>
      <p:pic>
        <p:nvPicPr>
          <p:cNvPr id="289798" name="Picture 6" descr="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429000"/>
            <a:ext cx="4267200" cy="3200400"/>
          </a:xfrm>
          <a:prstGeom prst="rect">
            <a:avLst/>
          </a:prstGeom>
          <a:noFill/>
        </p:spPr>
      </p:pic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5076825" y="1125538"/>
            <a:ext cx="32400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Plasmamos las huellas de los dinosaurios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5113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 toda la información “escribimos” un libro sobre los dinosaurios.</a:t>
            </a:r>
          </a:p>
        </p:txBody>
      </p:sp>
      <p:pic>
        <p:nvPicPr>
          <p:cNvPr id="290821" name="Picture 5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628775"/>
            <a:ext cx="3200400" cy="4267200"/>
          </a:xfrm>
          <a:prstGeom prst="rect">
            <a:avLst/>
          </a:prstGeom>
          <a:noFill/>
        </p:spPr>
      </p:pic>
      <p:pic>
        <p:nvPicPr>
          <p:cNvPr id="290822" name="Picture 6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0675" y="188913"/>
            <a:ext cx="3743325" cy="2808287"/>
          </a:xfrm>
          <a:prstGeom prst="rect">
            <a:avLst/>
          </a:prstGeom>
          <a:noFill/>
        </p:spPr>
      </p:pic>
      <p:pic>
        <p:nvPicPr>
          <p:cNvPr id="290823" name="Picture 7" descr="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141663"/>
            <a:ext cx="2625725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4267200" cy="3200400"/>
          </a:xfrm>
          <a:prstGeom prst="rect">
            <a:avLst/>
          </a:prstGeom>
          <a:noFill/>
        </p:spPr>
      </p:pic>
      <p:pic>
        <p:nvPicPr>
          <p:cNvPr id="292869" name="Picture 5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716338"/>
            <a:ext cx="5976938" cy="2882900"/>
          </a:xfrm>
          <a:prstGeom prst="rect">
            <a:avLst/>
          </a:prstGeom>
          <a:noFill/>
        </p:spPr>
      </p:pic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5148263" y="1268413"/>
            <a:ext cx="3311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/>
              <a:t>¿Cómo se hace una careta de dinosaurio?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547813" y="2349500"/>
            <a:ext cx="6337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/>
              <a:t>LAS PRINCESAS DE LOS CUENTOS</a:t>
            </a:r>
            <a:endParaRPr lang="es-ES" sz="54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968875" cy="3616325"/>
          </a:xfrm>
          <a:prstGeom prst="rect">
            <a:avLst/>
          </a:prstGeom>
          <a:noFill/>
        </p:spPr>
      </p:pic>
      <p:pic>
        <p:nvPicPr>
          <p:cNvPr id="293895" name="Picture 7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0747">
            <a:off x="4067175" y="3213100"/>
            <a:ext cx="4483100" cy="299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860800"/>
            <a:ext cx="4787900" cy="2628900"/>
          </a:xfrm>
          <a:prstGeom prst="rect">
            <a:avLst/>
          </a:prstGeom>
          <a:noFill/>
        </p:spPr>
      </p:pic>
      <p:pic>
        <p:nvPicPr>
          <p:cNvPr id="294917" name="Picture 5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1000">
            <a:off x="468313" y="476250"/>
            <a:ext cx="4319587" cy="357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0" name="Picture 4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4267200" cy="3200400"/>
          </a:xfrm>
          <a:prstGeom prst="rect">
            <a:avLst/>
          </a:prstGeom>
          <a:noFill/>
        </p:spPr>
      </p:pic>
      <p:pic>
        <p:nvPicPr>
          <p:cNvPr id="295944" name="Picture 8" descr="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2399">
            <a:off x="5076825" y="3644900"/>
            <a:ext cx="3529013" cy="2646363"/>
          </a:xfrm>
          <a:prstGeom prst="rect">
            <a:avLst/>
          </a:prstGeom>
          <a:noFill/>
        </p:spPr>
      </p:pic>
      <p:pic>
        <p:nvPicPr>
          <p:cNvPr id="295945" name="Picture 9" descr="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3375"/>
            <a:ext cx="3995738" cy="2997200"/>
          </a:xfrm>
          <a:prstGeom prst="rect">
            <a:avLst/>
          </a:prstGeom>
          <a:noFill/>
        </p:spPr>
      </p:pic>
      <p:pic>
        <p:nvPicPr>
          <p:cNvPr id="295946" name="Picture 10" descr="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3735388"/>
            <a:ext cx="3762375" cy="282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 descr="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33375"/>
            <a:ext cx="3295650" cy="3200400"/>
          </a:xfrm>
          <a:prstGeom prst="rect">
            <a:avLst/>
          </a:prstGeom>
          <a:noFill/>
        </p:spPr>
      </p:pic>
      <p:pic>
        <p:nvPicPr>
          <p:cNvPr id="296966" name="Picture 6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3600450" cy="3332163"/>
          </a:xfrm>
          <a:prstGeom prst="rect">
            <a:avLst/>
          </a:prstGeom>
          <a:noFill/>
        </p:spPr>
      </p:pic>
      <p:pic>
        <p:nvPicPr>
          <p:cNvPr id="296967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789363"/>
            <a:ext cx="5472112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3025775" cy="2808288"/>
          </a:xfrm>
          <a:prstGeom prst="rect">
            <a:avLst/>
          </a:prstGeom>
          <a:noFill/>
        </p:spPr>
      </p:pic>
      <p:pic>
        <p:nvPicPr>
          <p:cNvPr id="310275" name="Picture 3" descr="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350"/>
            <a:ext cx="4122738" cy="3092450"/>
          </a:xfrm>
          <a:prstGeom prst="rect">
            <a:avLst/>
          </a:prstGeom>
          <a:noFill/>
        </p:spPr>
      </p:pic>
      <p:pic>
        <p:nvPicPr>
          <p:cNvPr id="310276" name="Picture 4" descr="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73463"/>
            <a:ext cx="3455988" cy="2962275"/>
          </a:xfrm>
          <a:prstGeom prst="rect">
            <a:avLst/>
          </a:prstGeom>
          <a:noFill/>
        </p:spPr>
      </p:pic>
      <p:pic>
        <p:nvPicPr>
          <p:cNvPr id="310277" name="Picture 5" descr="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15332">
            <a:off x="4643438" y="3716338"/>
            <a:ext cx="3690937" cy="276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4267200" cy="3200400"/>
          </a:xfrm>
          <a:prstGeom prst="rect">
            <a:avLst/>
          </a:prstGeom>
          <a:noFill/>
        </p:spPr>
      </p:pic>
      <p:pic>
        <p:nvPicPr>
          <p:cNvPr id="299013" name="Picture 5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573463"/>
            <a:ext cx="5219700" cy="3063875"/>
          </a:xfrm>
          <a:prstGeom prst="rect">
            <a:avLst/>
          </a:prstGeom>
          <a:noFill/>
        </p:spPr>
      </p:pic>
      <p:pic>
        <p:nvPicPr>
          <p:cNvPr id="299014" name="Picture 6" descr="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260350"/>
            <a:ext cx="20320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3887787" cy="2916238"/>
          </a:xfrm>
          <a:prstGeom prst="rect">
            <a:avLst/>
          </a:prstGeom>
          <a:noFill/>
        </p:spPr>
      </p:pic>
      <p:pic>
        <p:nvPicPr>
          <p:cNvPr id="175109" name="Picture 5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3375"/>
            <a:ext cx="3960813" cy="2970213"/>
          </a:xfrm>
          <a:prstGeom prst="rect">
            <a:avLst/>
          </a:prstGeom>
          <a:noFill/>
        </p:spPr>
      </p:pic>
      <p:pic>
        <p:nvPicPr>
          <p:cNvPr id="175111" name="Picture 7" descr="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3573463"/>
            <a:ext cx="3671887" cy="2754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403350" y="2492375"/>
            <a:ext cx="6769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/>
              <a:t>MEMORIA DE UN CURSO</a:t>
            </a:r>
          </a:p>
          <a:p>
            <a:pPr algn="ctr">
              <a:spcBef>
                <a:spcPct val="50000"/>
              </a:spcBef>
            </a:pPr>
            <a:r>
              <a:rPr lang="es-ES" sz="4000" b="1"/>
              <a:t>4º DE PRIMARIA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5" name="Group 45"/>
          <p:cNvGraphicFramePr>
            <a:graphicFrameLocks noGrp="1"/>
          </p:cNvGraphicFramePr>
          <p:nvPr>
            <p:ph/>
          </p:nvPr>
        </p:nvGraphicFramePr>
        <p:xfrm>
          <a:off x="323850" y="620713"/>
          <a:ext cx="8424863" cy="3987800"/>
        </p:xfrm>
        <a:graphic>
          <a:graphicData uri="http://schemas.openxmlformats.org/drawingml/2006/table">
            <a:tbl>
              <a:tblPr/>
              <a:tblGrid>
                <a:gridCol w="2808288"/>
                <a:gridCol w="2808287"/>
                <a:gridCol w="28082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Septiembre - febrero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Marzo - abril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Mayo - junio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AGUA: Estados del agua, pesca de la ballena, océanos del mundo, piratas y corsarios, el mar Caribe.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Consumo de agua.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UNIVERSO: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 del universo,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diferentes astros, Sistema Solar.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matemáticos.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Planetario.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GAI KULTURALA: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COMERCIO JUSTO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Situación de la infancia en el mundo y trabajo infantil.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Producción de cacao, café, balones, zapatillas,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Cuentos del mundo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1042988" y="3789363"/>
            <a:ext cx="33131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Teatro: “Animalien inauteria”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4500563" y="3789363"/>
            <a:ext cx="20161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Zerain barnetegia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019925" y="3716338"/>
            <a:ext cx="16557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Juegos cooperativos</a:t>
            </a: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6516688" y="40767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95288" y="5013325"/>
            <a:ext cx="84248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AGENDA: Refranes, comienzos de cuento, noticias, duración del día y la noche, mareas.</a:t>
            </a:r>
          </a:p>
          <a:p>
            <a:pPr>
              <a:spcBef>
                <a:spcPct val="50000"/>
              </a:spcBef>
            </a:pPr>
            <a:r>
              <a:rPr lang="es-ES" sz="2000"/>
              <a:t>BIOGRAFÍAS: Escritores, músicos, pintores.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latin typeface="AR BERKLEY" pitchFamily="2" charset="0"/>
              </a:rPr>
              <a:t>ERDI AROA</a:t>
            </a:r>
            <a:endParaRPr lang="es-ES" sz="4400">
              <a:latin typeface="AR CHRISTY" pitchFamily="2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203575" y="2997200"/>
            <a:ext cx="4176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latin typeface="Tempus Sans ITC" pitchFamily="82" charset="0"/>
              </a:rPr>
              <a:t>MIDDLE AGE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067175" y="4797425"/>
            <a:ext cx="4176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latin typeface="AR HERMANN" pitchFamily="2" charset="0"/>
              </a:rPr>
              <a:t>EDAD MEDIA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611188" y="4941888"/>
            <a:ext cx="1944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2" action="ppaction://hlinkfile"/>
              </a:rPr>
              <a:t>..\2.zikloa-Erdi Aroa.doc</a:t>
            </a:r>
            <a:endParaRPr lang="es-ES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627313" y="5516563"/>
            <a:ext cx="865187" cy="8651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51275" y="549275"/>
            <a:ext cx="4464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Elección del tema: Los alumnos/as</a:t>
            </a:r>
          </a:p>
          <a:p>
            <a:pPr>
              <a:spcBef>
                <a:spcPct val="50000"/>
              </a:spcBef>
            </a:pPr>
            <a:r>
              <a:rPr lang="es-ES"/>
              <a:t>Condición: Tema histórico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756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Inicio: Qué sabemos y qué queremos saber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Los reyes y las damas vivían en castillos y tenían murallas.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Había caballeros que llevaban armaduras.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Había muchas guerras y usaban armas como espadas, escudos, catapultas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---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¿Qué pasaba en Euskadi en la Edad Media?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¿Existía San Sebastián?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¿Cómo se construía un castillo? ¿Qué herramientas se usaban?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---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16013" y="1844675"/>
            <a:ext cx="73453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/>
              <a:t>ÚLTIMA ACCIÓN: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4000" b="1"/>
              <a:t> Inventar y representar una historia de la Edad Media.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4000" b="1"/>
              <a:t> Visita al Palacio de Olite.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1" name="Picture 5" descr="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5040313" cy="3779838"/>
          </a:xfrm>
          <a:prstGeom prst="rect">
            <a:avLst/>
          </a:prstGeom>
          <a:noFill/>
        </p:spPr>
      </p:pic>
      <p:pic>
        <p:nvPicPr>
          <p:cNvPr id="157702" name="Picture 6" descr="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57563"/>
            <a:ext cx="4752975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608512" cy="3455988"/>
          </a:xfrm>
          <a:prstGeom prst="rect">
            <a:avLst/>
          </a:prstGeom>
          <a:noFill/>
        </p:spPr>
      </p:pic>
      <p:pic>
        <p:nvPicPr>
          <p:cNvPr id="158725" name="Picture 5" descr="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284538"/>
            <a:ext cx="5148262" cy="303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7920038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b="1"/>
              <a:t>EUSKARA:</a:t>
            </a:r>
          </a:p>
          <a:p>
            <a:pPr>
              <a:buFontTx/>
              <a:buChar char="•"/>
            </a:pPr>
            <a:r>
              <a:rPr lang="es-ES" sz="2800"/>
              <a:t> Friso histórico para colocar diversos acontecimientos.</a:t>
            </a:r>
          </a:p>
          <a:p>
            <a:pPr>
              <a:buFontTx/>
              <a:buChar char="•"/>
            </a:pPr>
            <a:r>
              <a:rPr lang="es-ES" sz="2800"/>
              <a:t> Grandes invasiones: hunos, francos, godos, árabes.</a:t>
            </a:r>
          </a:p>
          <a:p>
            <a:pPr>
              <a:buFontTx/>
              <a:buChar char="•"/>
            </a:pPr>
            <a:r>
              <a:rPr lang="es-ES" sz="2800"/>
              <a:t> Primeros reyes euskaldunes.</a:t>
            </a:r>
          </a:p>
          <a:p>
            <a:pPr>
              <a:buFontTx/>
              <a:buChar char="•"/>
            </a:pPr>
            <a:r>
              <a:rPr lang="es-ES" sz="2800"/>
              <a:t> Economía de la Edad Media: gremios.</a:t>
            </a:r>
          </a:p>
          <a:p>
            <a:pPr>
              <a:buFontTx/>
              <a:buChar char="•"/>
            </a:pPr>
            <a:r>
              <a:rPr lang="es-ES" sz="2800"/>
              <a:t> Pirámide social: nobleza, clero, tercer estamento.</a:t>
            </a:r>
          </a:p>
          <a:p>
            <a:pPr>
              <a:buFontTx/>
              <a:buChar char="•"/>
            </a:pPr>
            <a:r>
              <a:rPr lang="es-ES" sz="2800"/>
              <a:t> Torneos</a:t>
            </a:r>
          </a:p>
          <a:p>
            <a:pPr>
              <a:buFontTx/>
              <a:buChar char="•"/>
            </a:pPr>
            <a:r>
              <a:rPr lang="es-ES" sz="2800"/>
              <a:t> Arquitectura medieval: castillo y casa-torre.</a:t>
            </a:r>
          </a:p>
          <a:p>
            <a:pPr>
              <a:buFontTx/>
              <a:buChar char="•"/>
            </a:pPr>
            <a:r>
              <a:rPr lang="es-ES" sz="2800"/>
              <a:t> La vida en los monasterios medievales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Vidrieras y mosaicos</a:t>
            </a:r>
          </a:p>
          <a:p>
            <a:pPr>
              <a:buFontTx/>
              <a:buChar char="•"/>
            </a:pPr>
            <a:endParaRPr lang="es-ES" sz="28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800"/>
              <a:t> </a:t>
            </a:r>
            <a:r>
              <a:rPr lang="es-ES" sz="3200"/>
              <a:t>Catálogo de espadas medievales</a:t>
            </a:r>
          </a:p>
        </p:txBody>
      </p:sp>
      <p:pic>
        <p:nvPicPr>
          <p:cNvPr id="78853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476250"/>
            <a:ext cx="3070225" cy="2301875"/>
          </a:xfrm>
          <a:prstGeom prst="rect">
            <a:avLst/>
          </a:prstGeom>
          <a:noFill/>
        </p:spPr>
      </p:pic>
      <p:pic>
        <p:nvPicPr>
          <p:cNvPr id="78854" name="Picture 6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420938"/>
            <a:ext cx="2952750" cy="2214562"/>
          </a:xfrm>
          <a:prstGeom prst="rect">
            <a:avLst/>
          </a:prstGeom>
          <a:noFill/>
        </p:spPr>
      </p:pic>
      <p:pic>
        <p:nvPicPr>
          <p:cNvPr id="78856" name="Picture 8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989138"/>
            <a:ext cx="3600450" cy="2700337"/>
          </a:xfrm>
          <a:prstGeom prst="rect">
            <a:avLst/>
          </a:prstGeom>
          <a:noFill/>
        </p:spPr>
      </p:pic>
      <p:pic>
        <p:nvPicPr>
          <p:cNvPr id="78857" name="Picture 9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4438" y="4202113"/>
            <a:ext cx="3240087" cy="243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63373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TALLERES: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Escudos a punto de cruz: HERÁLDICA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Copistas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Huerta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5288" y="4076700"/>
            <a:ext cx="489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Noticia leída en el periódico: “Las palabras más antiguas en lengua vasca encontradas en Iruña-Veleia”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4213" y="60213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ARQUEOLOGÍA: Álex Ibáñez</a:t>
            </a:r>
          </a:p>
        </p:txBody>
      </p:sp>
      <p:pic>
        <p:nvPicPr>
          <p:cNvPr id="75783" name="Picture 7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365625"/>
            <a:ext cx="2997200" cy="2247900"/>
          </a:xfrm>
          <a:prstGeom prst="rect">
            <a:avLst/>
          </a:prstGeom>
          <a:noFill/>
        </p:spPr>
      </p:pic>
      <p:pic>
        <p:nvPicPr>
          <p:cNvPr id="75785" name="Picture 9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88913"/>
            <a:ext cx="2278063" cy="1708150"/>
          </a:xfrm>
          <a:prstGeom prst="rect">
            <a:avLst/>
          </a:prstGeom>
          <a:noFill/>
        </p:spPr>
      </p:pic>
      <p:pic>
        <p:nvPicPr>
          <p:cNvPr id="75786" name="Picture 10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773238"/>
            <a:ext cx="2663825" cy="1998662"/>
          </a:xfrm>
          <a:prstGeom prst="rect">
            <a:avLst/>
          </a:prstGeom>
          <a:noFill/>
        </p:spPr>
      </p:pic>
      <p:pic>
        <p:nvPicPr>
          <p:cNvPr id="75787" name="Picture 11" descr="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2205038"/>
            <a:ext cx="2205038" cy="1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716338"/>
            <a:ext cx="3960813" cy="2970212"/>
          </a:xfrm>
          <a:prstGeom prst="rect">
            <a:avLst/>
          </a:prstGeom>
          <a:noFill/>
        </p:spPr>
      </p:pic>
      <p:pic>
        <p:nvPicPr>
          <p:cNvPr id="176133" name="Picture 5" descr="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3375"/>
            <a:ext cx="4267200" cy="3000375"/>
          </a:xfrm>
          <a:prstGeom prst="rect">
            <a:avLst/>
          </a:prstGeom>
          <a:noFill/>
        </p:spPr>
      </p:pic>
      <p:pic>
        <p:nvPicPr>
          <p:cNvPr id="176134" name="Picture 6" descr="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33375"/>
            <a:ext cx="3887788" cy="2916238"/>
          </a:xfrm>
          <a:prstGeom prst="rect">
            <a:avLst/>
          </a:prstGeom>
          <a:noFill/>
        </p:spPr>
      </p:pic>
      <p:pic>
        <p:nvPicPr>
          <p:cNvPr id="176135" name="Picture 7" descr="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716338"/>
            <a:ext cx="3862387" cy="289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71550" y="1268413"/>
            <a:ext cx="727233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INGLÉS:</a:t>
            </a:r>
          </a:p>
          <a:p>
            <a:pPr>
              <a:spcBef>
                <a:spcPct val="50000"/>
              </a:spcBef>
            </a:pPr>
            <a:r>
              <a:rPr lang="es-ES" sz="3200"/>
              <a:t>“A city through time” . Elementos de una ciudad medieval.</a:t>
            </a:r>
          </a:p>
          <a:p>
            <a:pPr>
              <a:spcBef>
                <a:spcPct val="50000"/>
              </a:spcBef>
            </a:pPr>
            <a:r>
              <a:rPr lang="es-ES" sz="3200"/>
              <a:t>Fundación de San Sebastián. Nuestra ciudad en la Edad Media.</a:t>
            </a:r>
          </a:p>
          <a:p>
            <a:pPr>
              <a:spcBef>
                <a:spcPct val="50000"/>
              </a:spcBef>
            </a:pPr>
            <a:r>
              <a:rPr lang="es-ES" sz="3200"/>
              <a:t>Los viajes de Marco Polo: La ruta de la seda.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73453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LENGUA CASTELLANA:</a:t>
            </a:r>
          </a:p>
          <a:p>
            <a:pPr>
              <a:spcBef>
                <a:spcPct val="50000"/>
              </a:spcBef>
            </a:pPr>
            <a:r>
              <a:rPr lang="es-ES"/>
              <a:t>Cronología de los reyes y reinas de Castilla y Aragón.</a:t>
            </a:r>
          </a:p>
          <a:p>
            <a:pPr>
              <a:spcBef>
                <a:spcPct val="50000"/>
              </a:spcBef>
            </a:pPr>
            <a:r>
              <a:rPr lang="es-ES"/>
              <a:t>Castillo de Loarre y Castillo de Olite.</a:t>
            </a:r>
          </a:p>
          <a:p>
            <a:pPr>
              <a:spcBef>
                <a:spcPct val="50000"/>
              </a:spcBef>
            </a:pPr>
            <a:r>
              <a:rPr lang="es-ES"/>
              <a:t>Arte Románico y Gótico: características y edificios.</a:t>
            </a:r>
          </a:p>
          <a:p>
            <a:pPr>
              <a:spcBef>
                <a:spcPct val="50000"/>
              </a:spcBef>
            </a:pPr>
            <a:r>
              <a:rPr lang="es-ES"/>
              <a:t>Literatura medieval: “El Mío Cid” y romances.</a:t>
            </a:r>
          </a:p>
          <a:p>
            <a:pPr>
              <a:spcBef>
                <a:spcPct val="50000"/>
              </a:spcBef>
            </a:pPr>
            <a:r>
              <a:rPr lang="es-ES"/>
              <a:t>“La historia del rey transparente”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63713" y="4581525"/>
            <a:ext cx="69119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Leonardo da Vinci: </a:t>
            </a:r>
          </a:p>
          <a:p>
            <a:pPr>
              <a:spcBef>
                <a:spcPct val="50000"/>
              </a:spcBef>
            </a:pPr>
            <a:r>
              <a:rPr lang="es-ES"/>
              <a:t>Phi zenbakia, las recetas de Leonardo, los conejos de Fibonacci.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85800" y="2514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PROYECTO COLECTIVO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PROYECTO INDIVIDUAL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2743200" y="1676400"/>
            <a:ext cx="609600" cy="609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172200" y="14478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Importancia de la reflexión, trabajo y producción personal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33400" y="4648200"/>
            <a:ext cx="8077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PUNTO FUNDAMENTAL:</a:t>
            </a:r>
          </a:p>
          <a:p>
            <a:pPr>
              <a:spcBef>
                <a:spcPct val="50000"/>
              </a:spcBef>
            </a:pPr>
            <a:r>
              <a:rPr lang="es-ES" sz="2800"/>
              <a:t>Tratamiento de la información (texto expositivo)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ORGANIZACIÓN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92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Alumnos/as en grupos de 3/4 personas.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Tantos sub-temas como número de grupos.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Cada miembro de cada grupo se especializa en un sub-tema.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Se juntan todos los que trabajan lo mismo.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Después en el grupo cada miembro expone lo aprendido.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Una vez por semana se revisa lo realizado, se recapitula, se replanifica...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700338" y="476250"/>
            <a:ext cx="4535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Curso 2011 - 2012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42481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Educación Infantil:</a:t>
            </a:r>
          </a:p>
          <a:p>
            <a:pPr>
              <a:spcBef>
                <a:spcPct val="50000"/>
              </a:spcBef>
            </a:pPr>
            <a:r>
              <a:rPr lang="es-ES"/>
              <a:t>3 años: Mariquitas y escarabajos</a:t>
            </a:r>
          </a:p>
          <a:p>
            <a:pPr>
              <a:spcBef>
                <a:spcPct val="50000"/>
              </a:spcBef>
            </a:pPr>
            <a:r>
              <a:rPr lang="es-ES"/>
              <a:t>4 años: Antártida</a:t>
            </a:r>
          </a:p>
          <a:p>
            <a:pPr>
              <a:spcBef>
                <a:spcPct val="50000"/>
              </a:spcBef>
            </a:pPr>
            <a:r>
              <a:rPr lang="es-ES"/>
              <a:t>5 años: Coches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067175" y="2852738"/>
            <a:ext cx="46799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Educación Primaria:</a:t>
            </a:r>
          </a:p>
          <a:p>
            <a:pPr>
              <a:spcBef>
                <a:spcPct val="50000"/>
              </a:spcBef>
            </a:pPr>
            <a:r>
              <a:rPr lang="es-ES"/>
              <a:t>1º curso:  Los lácteos</a:t>
            </a:r>
          </a:p>
          <a:p>
            <a:pPr>
              <a:spcBef>
                <a:spcPct val="50000"/>
              </a:spcBef>
            </a:pPr>
            <a:r>
              <a:rPr lang="es-ES"/>
              <a:t>2º curso: Alimentación</a:t>
            </a:r>
          </a:p>
          <a:p>
            <a:pPr>
              <a:spcBef>
                <a:spcPct val="50000"/>
              </a:spcBef>
            </a:pPr>
            <a:r>
              <a:rPr lang="es-ES"/>
              <a:t>3º y 4º cursos: Donostia</a:t>
            </a:r>
          </a:p>
          <a:p>
            <a:pPr>
              <a:spcBef>
                <a:spcPct val="50000"/>
              </a:spcBef>
            </a:pPr>
            <a:r>
              <a:rPr lang="es-ES"/>
              <a:t>5º curso: Maqueta del colegio y del polideportivo</a:t>
            </a:r>
          </a:p>
          <a:p>
            <a:pPr>
              <a:spcBef>
                <a:spcPct val="50000"/>
              </a:spcBef>
            </a:pPr>
            <a:r>
              <a:rPr lang="es-ES"/>
              <a:t>6º curso: Monumentos de Europa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29527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Proceso de elección del tema cultural.</a:t>
            </a:r>
          </a:p>
          <a:p>
            <a:pPr algn="ctr">
              <a:spcBef>
                <a:spcPct val="50000"/>
              </a:spcBef>
            </a:pPr>
            <a:r>
              <a:rPr lang="es-ES" b="1"/>
              <a:t>Ciencia y experimentos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27088" y="5445125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hlinkClick r:id="rId2" action="ppaction://hlinkfile"/>
              </a:rPr>
              <a:t>..\Movie Maker\GAI KULTURALA Munduko kirolak Aukeraketa.wmv</a:t>
            </a: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00438"/>
            <a:ext cx="3997325" cy="2998787"/>
          </a:xfrm>
          <a:prstGeom prst="rect">
            <a:avLst/>
          </a:prstGeom>
          <a:noFill/>
        </p:spPr>
      </p:pic>
      <p:pic>
        <p:nvPicPr>
          <p:cNvPr id="177157" name="Picture 5" descr="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60350"/>
            <a:ext cx="4267200" cy="3200400"/>
          </a:xfrm>
          <a:prstGeom prst="rect">
            <a:avLst/>
          </a:prstGeom>
          <a:noFill/>
        </p:spPr>
      </p:pic>
      <p:pic>
        <p:nvPicPr>
          <p:cNvPr id="177159" name="Picture 7" descr="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573463"/>
            <a:ext cx="3743325" cy="2808287"/>
          </a:xfrm>
          <a:prstGeom prst="rect">
            <a:avLst/>
          </a:prstGeom>
          <a:noFill/>
        </p:spPr>
      </p:pic>
      <p:pic>
        <p:nvPicPr>
          <p:cNvPr id="177160" name="Picture 8" descr="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33375"/>
            <a:ext cx="3743325" cy="280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645025" cy="3484562"/>
          </a:xfrm>
          <a:prstGeom prst="rect">
            <a:avLst/>
          </a:prstGeom>
          <a:noFill/>
        </p:spPr>
      </p:pic>
      <p:pic>
        <p:nvPicPr>
          <p:cNvPr id="184328" name="Picture 8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392612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684213" y="2852738"/>
            <a:ext cx="29511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/>
              <a:t>ACTIVAR LAS GANAS DE SABER </a:t>
            </a:r>
            <a:r>
              <a:rPr lang="es-ES" sz="2800"/>
              <a:t>debería ser la</a:t>
            </a:r>
            <a:r>
              <a:rPr lang="es-ES" sz="2800" b="1"/>
              <a:t> FINALIDAD del </a:t>
            </a:r>
            <a:r>
              <a:rPr lang="es-ES" sz="2800"/>
              <a:t>trabajo que se desarrolla en un centro educativo.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859338" y="3068638"/>
            <a:ext cx="39608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ESTIMULAR EL GUSTO POR APRENDER</a:t>
            </a:r>
            <a:r>
              <a:rPr lang="es-ES" sz="2800"/>
              <a:t> conduce a la necesidad de pensar que hay que gestionar de una manera diferente el currículo.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403350" y="333375"/>
            <a:ext cx="662463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Perrenoud: </a:t>
            </a:r>
          </a:p>
          <a:p>
            <a:pPr algn="ctr">
              <a:spcBef>
                <a:spcPct val="50000"/>
              </a:spcBef>
            </a:pPr>
            <a:r>
              <a:rPr lang="es-ES" sz="2800"/>
              <a:t>Derecho a </a:t>
            </a:r>
            <a:r>
              <a:rPr lang="es-ES" sz="2800" b="1"/>
              <a:t>APRENDER SÓLO AQUELLO QUE TIENE SENTIDO</a:t>
            </a:r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 flipH="1">
            <a:off x="2916238" y="2060575"/>
            <a:ext cx="11509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>
            <a:off x="5508625" y="2060575"/>
            <a:ext cx="10795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971550" y="765175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71550" y="4149725"/>
            <a:ext cx="73453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/>
              <a:t>Es un proceso en el que se establecen </a:t>
            </a:r>
            <a:r>
              <a:rPr lang="es-ES" sz="3200" b="1"/>
              <a:t>vínculos</a:t>
            </a:r>
            <a:r>
              <a:rPr lang="es-ES" sz="3200"/>
              <a:t> </a:t>
            </a:r>
            <a:r>
              <a:rPr lang="es-ES" sz="3200" b="1"/>
              <a:t>emocionales</a:t>
            </a:r>
            <a:r>
              <a:rPr lang="es-ES"/>
              <a:t> entre lo que se aprende y los conocimientos de nuestros alumnos y alumnas y los contextos en los que viven. Estos vínculos emocionales son los que activan las </a:t>
            </a:r>
            <a:r>
              <a:rPr lang="es-ES" b="1"/>
              <a:t>GANAS DE SABER.</a:t>
            </a:r>
            <a:endParaRPr lang="es-E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6119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Por lo tanto, CUANDO HABLAMOS DE </a:t>
            </a:r>
            <a:r>
              <a:rPr lang="es-ES" sz="2800" b="1"/>
              <a:t>TRABAJO POR PROYECTOS O PROYECTOS DE</a:t>
            </a:r>
            <a:r>
              <a:rPr lang="es-ES" sz="2800"/>
              <a:t> </a:t>
            </a:r>
            <a:r>
              <a:rPr lang="es-ES" sz="2800" b="1"/>
              <a:t>TRABAJO</a:t>
            </a:r>
            <a:r>
              <a:rPr lang="es-ES" sz="2800"/>
              <a:t>…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003800" y="2205038"/>
            <a:ext cx="3384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hablamos de algo más que de una metodología de trabajo en el aula.</a:t>
            </a:r>
          </a:p>
        </p:txBody>
      </p:sp>
      <p:sp>
        <p:nvSpPr>
          <p:cNvPr id="164873" name="AutoShape 9"/>
          <p:cNvSpPr>
            <a:spLocks noChangeArrowheads="1"/>
          </p:cNvSpPr>
          <p:nvPr/>
        </p:nvSpPr>
        <p:spPr bwMode="auto">
          <a:xfrm rot="-1554123">
            <a:off x="6300788" y="692150"/>
            <a:ext cx="1439862" cy="1008063"/>
          </a:xfrm>
          <a:prstGeom prst="curvedLeftArrow">
            <a:avLst>
              <a:gd name="adj1" fmla="val 20000"/>
              <a:gd name="adj2" fmla="val 40000"/>
              <a:gd name="adj3" fmla="val 4761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874" name="AutoShape 10"/>
          <p:cNvSpPr>
            <a:spLocks noChangeArrowheads="1"/>
          </p:cNvSpPr>
          <p:nvPr/>
        </p:nvSpPr>
        <p:spPr bwMode="auto">
          <a:xfrm rot="1805731">
            <a:off x="1547813" y="2276475"/>
            <a:ext cx="2592387" cy="1223963"/>
          </a:xfrm>
          <a:prstGeom prst="curvedRightArrow">
            <a:avLst>
              <a:gd name="adj1" fmla="val 20000"/>
              <a:gd name="adj2" fmla="val 40000"/>
              <a:gd name="adj3" fmla="val 7060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8064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No podemos reclamar al alumno ni esfuerzo ni pasión por el aprendizaje si esto no es vivido con la misma intensidad y fuerza por el maestro. Si no manifestamos pasión, esfuerzo por el gusto de enseñar, tampoco lo contagiaremos a los alumnos.</a:t>
            </a:r>
          </a:p>
        </p:txBody>
      </p:sp>
      <p:pic>
        <p:nvPicPr>
          <p:cNvPr id="162822" name="Picture 6" descr="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3213100"/>
            <a:ext cx="3714750" cy="3200400"/>
          </a:xfrm>
          <a:prstGeom prst="rect">
            <a:avLst/>
          </a:prstGeom>
          <a:noFill/>
        </p:spPr>
      </p:pic>
      <p:pic>
        <p:nvPicPr>
          <p:cNvPr id="162825" name="Picture 9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39515">
            <a:off x="395288" y="3500438"/>
            <a:ext cx="3743325" cy="280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96219">
            <a:off x="250825" y="476250"/>
            <a:ext cx="4267200" cy="3200400"/>
          </a:xfrm>
          <a:prstGeom prst="rect">
            <a:avLst/>
          </a:prstGeom>
          <a:noFill/>
        </p:spPr>
      </p:pic>
      <p:pic>
        <p:nvPicPr>
          <p:cNvPr id="178183" name="Picture 7" descr="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716338"/>
            <a:ext cx="3630612" cy="2911475"/>
          </a:xfrm>
          <a:prstGeom prst="rect">
            <a:avLst/>
          </a:prstGeom>
          <a:noFill/>
        </p:spPr>
      </p:pic>
      <p:pic>
        <p:nvPicPr>
          <p:cNvPr id="178184" name="Picture 8" descr="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333375"/>
            <a:ext cx="356235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9275"/>
            <a:ext cx="3190875" cy="4267200"/>
          </a:xfrm>
          <a:prstGeom prst="rect">
            <a:avLst/>
          </a:prstGeom>
          <a:noFill/>
        </p:spPr>
      </p:pic>
      <p:pic>
        <p:nvPicPr>
          <p:cNvPr id="179206" name="Picture 6" descr="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933825"/>
            <a:ext cx="3313112" cy="2530475"/>
          </a:xfrm>
          <a:prstGeom prst="rect">
            <a:avLst/>
          </a:prstGeom>
          <a:noFill/>
        </p:spPr>
      </p:pic>
      <p:pic>
        <p:nvPicPr>
          <p:cNvPr id="179209" name="Picture 9" descr="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8403">
            <a:off x="4414838" y="706438"/>
            <a:ext cx="4248150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16013" y="69215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CARACTERÍSTICAS DEL CENTRO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82089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800"/>
              <a:t>Centro de nueva creación (1999). </a:t>
            </a:r>
            <a:r>
              <a:rPr lang="es-ES"/>
              <a:t>Este curso celebraremos el décimoquinto aniversario.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/>
              <a:t> Etapas: Educación Infantil y Educación Primaria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/>
              <a:t> Estabilidad del claustro???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/>
              <a:t> Castellano como lengua materna de la mayoría del alumnado (90 %)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/>
              <a:t> Lengua de instrucción de la escuela: Euskara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53000" y="4114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u-E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484438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" y="5638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u-E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8313" y="55895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u-E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“NUESTRA ESCUELA ESTÁ CAMBIANDO”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3470275" cy="4627562"/>
          </a:xfrm>
          <a:prstGeom prst="rect">
            <a:avLst/>
          </a:prstGeom>
          <a:noFill/>
        </p:spPr>
      </p:pic>
      <p:pic>
        <p:nvPicPr>
          <p:cNvPr id="181253" name="Picture 5" descr="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644900"/>
            <a:ext cx="3816350" cy="2862263"/>
          </a:xfrm>
          <a:prstGeom prst="rect">
            <a:avLst/>
          </a:prstGeom>
          <a:noFill/>
        </p:spPr>
      </p:pic>
      <p:pic>
        <p:nvPicPr>
          <p:cNvPr id="181254" name="Picture 6" descr="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33375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73238"/>
            <a:ext cx="4068762" cy="3051175"/>
          </a:xfrm>
          <a:prstGeom prst="rect">
            <a:avLst/>
          </a:prstGeom>
          <a:noFill/>
        </p:spPr>
      </p:pic>
      <p:pic>
        <p:nvPicPr>
          <p:cNvPr id="180229" name="Picture 5" descr="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60350"/>
            <a:ext cx="4032250" cy="3024188"/>
          </a:xfrm>
          <a:prstGeom prst="rect">
            <a:avLst/>
          </a:prstGeom>
          <a:noFill/>
        </p:spPr>
      </p:pic>
      <p:pic>
        <p:nvPicPr>
          <p:cNvPr id="180230" name="Picture 6" descr="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500438"/>
            <a:ext cx="4032250" cy="302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3671887" cy="2754312"/>
          </a:xfrm>
          <a:prstGeom prst="rect">
            <a:avLst/>
          </a:prstGeom>
          <a:noFill/>
        </p:spPr>
      </p:pic>
      <p:pic>
        <p:nvPicPr>
          <p:cNvPr id="233477" name="Picture 5" descr="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644900"/>
            <a:ext cx="3816350" cy="2862263"/>
          </a:xfrm>
          <a:prstGeom prst="rect">
            <a:avLst/>
          </a:prstGeom>
          <a:noFill/>
        </p:spPr>
      </p:pic>
      <p:pic>
        <p:nvPicPr>
          <p:cNvPr id="233478" name="Picture 6" descr="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476250"/>
            <a:ext cx="3816350" cy="2862263"/>
          </a:xfrm>
          <a:prstGeom prst="rect">
            <a:avLst/>
          </a:prstGeom>
          <a:noFill/>
        </p:spPr>
      </p:pic>
      <p:pic>
        <p:nvPicPr>
          <p:cNvPr id="233479" name="Picture 7" descr="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429000"/>
            <a:ext cx="320992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187450" y="1773238"/>
            <a:ext cx="66976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/>
              <a:t>Es necesaria la colaboración de todos los miembros de la comunidad educativa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6707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EJES FUNDAMENTALES DE NUESTRO PROYECTO EDUCATIVO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1050" y="1412875"/>
            <a:ext cx="633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Concepción constructivista del aprendizaje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276475"/>
            <a:ext cx="835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Aprendizaje en interacción y en situaciones significativas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3213100"/>
            <a:ext cx="79930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Enfoque comunicativo y vehicular del lenguaje:</a:t>
            </a:r>
          </a:p>
          <a:p>
            <a:pPr>
              <a:spcBef>
                <a:spcPct val="50000"/>
              </a:spcBef>
            </a:pPr>
            <a:r>
              <a:rPr lang="es-ES" sz="2800"/>
              <a:t>           La lengua como instrumento para “hacer cosas”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288" y="4724400"/>
            <a:ext cx="84978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Tratamiento integrado de las lenguas</a:t>
            </a:r>
          </a:p>
          <a:p>
            <a:pPr>
              <a:spcBef>
                <a:spcPct val="50000"/>
              </a:spcBef>
            </a:pPr>
            <a:r>
              <a:rPr lang="es-ES" sz="2800"/>
              <a:t>                         Globalización de las áreas de aprendizaje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1028"/>
          <p:cNvSpPr txBox="1">
            <a:spLocks noChangeArrowheads="1"/>
          </p:cNvSpPr>
          <p:nvPr/>
        </p:nvSpPr>
        <p:spPr bwMode="auto">
          <a:xfrm>
            <a:off x="755650" y="620713"/>
            <a:ext cx="74168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/>
              <a:t>Tipo de conocimientos que necesitamos:</a:t>
            </a:r>
          </a:p>
          <a:p>
            <a:endParaRPr lang="es-ES" sz="3200" b="1"/>
          </a:p>
          <a:p>
            <a:pPr>
              <a:buFontTx/>
              <a:buChar char="•"/>
            </a:pPr>
            <a:r>
              <a:rPr lang="es-ES"/>
              <a:t> </a:t>
            </a:r>
            <a:r>
              <a:rPr lang="es-ES" sz="2800" b="1"/>
              <a:t>Psicológico</a:t>
            </a:r>
            <a:r>
              <a:rPr lang="es-ES" sz="2800"/>
              <a:t>: características del sujeto que aprende y proceso de aprendizaje.</a:t>
            </a:r>
          </a:p>
          <a:p>
            <a:endParaRPr lang="es-ES" sz="2800"/>
          </a:p>
          <a:p>
            <a:pPr>
              <a:buFontTx/>
              <a:buChar char="•"/>
            </a:pPr>
            <a:r>
              <a:rPr lang="es-ES" sz="2800"/>
              <a:t> </a:t>
            </a:r>
            <a:r>
              <a:rPr lang="es-ES" sz="2800" b="1"/>
              <a:t>Epistemológico</a:t>
            </a:r>
            <a:r>
              <a:rPr lang="es-ES" sz="2800"/>
              <a:t>: objeto de conocimiento.</a:t>
            </a:r>
          </a:p>
          <a:p>
            <a:endParaRPr lang="es-ES" sz="2800"/>
          </a:p>
          <a:p>
            <a:pPr>
              <a:buFontTx/>
              <a:buChar char="•"/>
            </a:pPr>
            <a:r>
              <a:rPr lang="es-ES" sz="2800"/>
              <a:t> </a:t>
            </a:r>
            <a:r>
              <a:rPr lang="es-ES" sz="2800" b="1"/>
              <a:t>Didáctico</a:t>
            </a:r>
            <a:r>
              <a:rPr lang="es-ES" sz="2800"/>
              <a:t>: organización del objeto de conocimiento para que sea enseñado y aprendido, teniendo en cuenta al sujeto que aprende y lo que que queremos que aprenda.</a:t>
            </a:r>
          </a:p>
          <a:p>
            <a:pPr>
              <a:spcBef>
                <a:spcPct val="50000"/>
              </a:spcBef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827088" y="692150"/>
            <a:ext cx="784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¿A QUIÉN ENSEÑO?:</a:t>
            </a:r>
            <a:r>
              <a:rPr lang="es-ES"/>
              <a:t> Sujeto que aprende</a:t>
            </a:r>
          </a:p>
          <a:p>
            <a:pPr lvl="2"/>
            <a:r>
              <a:rPr lang="es-ES"/>
              <a:t>A alguien que busca sentido</a:t>
            </a:r>
          </a:p>
          <a:p>
            <a:pPr lvl="2"/>
            <a:r>
              <a:rPr lang="es-ES"/>
              <a:t>A alguien que siempre sabe algo</a:t>
            </a:r>
          </a:p>
          <a:p>
            <a:pPr lvl="2"/>
            <a:r>
              <a:rPr lang="es-ES"/>
              <a:t>A alguien que construye hipótesis sobre los fenómenos</a:t>
            </a:r>
          </a:p>
          <a:p>
            <a:pPr lvl="2"/>
            <a:r>
              <a:rPr lang="es-ES"/>
              <a:t> </a:t>
            </a:r>
          </a:p>
        </p:txBody>
      </p:sp>
      <p:pic>
        <p:nvPicPr>
          <p:cNvPr id="64517" name="Picture 102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284538"/>
            <a:ext cx="4267200" cy="3200400"/>
          </a:xfrm>
          <a:prstGeom prst="rect">
            <a:avLst/>
          </a:prstGeom>
          <a:noFill/>
        </p:spPr>
      </p:pic>
      <p:pic>
        <p:nvPicPr>
          <p:cNvPr id="64519" name="Picture 1031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349500"/>
            <a:ext cx="3960812" cy="297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Trazo continuo indiferenciado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66078">
            <a:off x="5003800" y="2781300"/>
            <a:ext cx="3455988" cy="3105150"/>
          </a:xfrm>
          <a:prstGeom prst="rect">
            <a:avLst/>
          </a:prstGeom>
          <a:noFill/>
        </p:spPr>
      </p:pic>
      <p:pic>
        <p:nvPicPr>
          <p:cNvPr id="101385" name="Picture 4" descr="C:\Documents and Settings\or013079adm\Escritorio\L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34855">
            <a:off x="2700338" y="476250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12" descr="Tomando apuntes Alazn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8913"/>
            <a:ext cx="2357437" cy="3240087"/>
          </a:xfrm>
          <a:prstGeom prst="rect">
            <a:avLst/>
          </a:prstGeom>
          <a:noFill/>
        </p:spPr>
      </p:pic>
      <p:pic>
        <p:nvPicPr>
          <p:cNvPr id="101389" name="Picture 13" descr="Variedad interna bolitas y palito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33375"/>
            <a:ext cx="3097212" cy="2532063"/>
          </a:xfrm>
          <a:prstGeom prst="rect">
            <a:avLst/>
          </a:prstGeom>
          <a:noFill/>
        </p:spPr>
      </p:pic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5219700" y="6165850"/>
            <a:ext cx="215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hlinkClick r:id="rId6" action="ppaction://hlinkpres?slideindex=1&amp;slidetitle="/>
              </a:rPr>
              <a:t>Plastilinazko pinguinoa.ppt</a:t>
            </a:r>
            <a:endParaRPr lang="es-ES" sz="1200"/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6084888" y="5876925"/>
            <a:ext cx="647700" cy="6921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01392" name="Picture 16" descr="4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3068638"/>
            <a:ext cx="2606675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Maialen 5 años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060575"/>
            <a:ext cx="3352800" cy="4149725"/>
          </a:xfrm>
          <a:prstGeom prst="rect">
            <a:avLst/>
          </a:prstGeom>
          <a:noFill/>
        </p:spPr>
      </p:pic>
      <p:pic>
        <p:nvPicPr>
          <p:cNvPr id="116741" name="Picture 5" descr="Sara 4 años 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88913"/>
            <a:ext cx="2879725" cy="1709737"/>
          </a:xfrm>
          <a:prstGeom prst="rect">
            <a:avLst/>
          </a:prstGeom>
          <a:noFill/>
        </p:spPr>
      </p:pic>
      <p:pic>
        <p:nvPicPr>
          <p:cNvPr id="116743" name="Picture 7" descr="Chocol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5"/>
            <a:ext cx="4614863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102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997200"/>
            <a:ext cx="4500562" cy="3375025"/>
          </a:xfrm>
          <a:prstGeom prst="rect">
            <a:avLst/>
          </a:prstGeom>
          <a:noFill/>
        </p:spPr>
      </p:pic>
      <p:pic>
        <p:nvPicPr>
          <p:cNvPr id="79877" name="Picture 102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4608512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0" y="1628775"/>
            <a:ext cx="6840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600" b="1" i="1"/>
              <a:t>“EL GUSTO POR APRENDER”</a:t>
            </a:r>
            <a:endParaRPr lang="es-ES" sz="3600" i="1"/>
          </a:p>
          <a:p>
            <a:pPr algn="ctr"/>
            <a:r>
              <a:rPr lang="es-ES" sz="2000"/>
              <a:t>Joan Domènech Francesch   </a:t>
            </a:r>
          </a:p>
          <a:p>
            <a:pPr algn="ctr"/>
            <a:r>
              <a:rPr lang="es-ES" sz="2000"/>
              <a:t>Escuela Fructuós Gelabert (Barcelona)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800225" y="3500438"/>
            <a:ext cx="7343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600" b="1" i="1"/>
              <a:t>“EL PLACER DE APRENDER</a:t>
            </a:r>
          </a:p>
          <a:p>
            <a:pPr algn="ctr"/>
            <a:r>
              <a:rPr lang="es-ES" sz="3600" b="1" i="1"/>
              <a:t>EL VALOR DE LA ESCUELA”</a:t>
            </a:r>
            <a:endParaRPr lang="es-ES" sz="3600" i="1"/>
          </a:p>
          <a:p>
            <a:pPr algn="ctr"/>
            <a:r>
              <a:rPr lang="es-ES" sz="2000"/>
              <a:t>Carme Alemany Miralpeix</a:t>
            </a:r>
          </a:p>
          <a:p>
            <a:pPr algn="ctr"/>
            <a:r>
              <a:rPr lang="es-ES" sz="2000"/>
              <a:t>Escuela El Roure Gros. Santa Eulàlia de Riuprimer (Barcelona)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124075" y="60928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Revista Aula 223-224  /  Julio-Agosto 2013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835150" y="620713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i="1"/>
              <a:t>“También tienen que aprender a aburrirse”…</a:t>
            </a:r>
            <a:r>
              <a:rPr lang="es-ES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920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/>
              <a:t>A alguien que aprende construyendo</a:t>
            </a:r>
          </a:p>
          <a:p>
            <a:r>
              <a:rPr lang="es-ES" sz="3200"/>
              <a:t>                        A alguien que aprende con otros</a:t>
            </a:r>
          </a:p>
        </p:txBody>
      </p:sp>
      <p:pic>
        <p:nvPicPr>
          <p:cNvPr id="66566" name="Picture 6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628775"/>
            <a:ext cx="3024187" cy="2268538"/>
          </a:xfrm>
          <a:prstGeom prst="rect">
            <a:avLst/>
          </a:prstGeom>
          <a:noFill/>
        </p:spPr>
      </p:pic>
      <p:pic>
        <p:nvPicPr>
          <p:cNvPr id="66567" name="Picture 7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628775"/>
            <a:ext cx="3168650" cy="2376488"/>
          </a:xfrm>
          <a:prstGeom prst="rect">
            <a:avLst/>
          </a:prstGeom>
          <a:noFill/>
        </p:spPr>
      </p:pic>
      <p:pic>
        <p:nvPicPr>
          <p:cNvPr id="66568" name="Picture 8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221163"/>
            <a:ext cx="3167063" cy="2374900"/>
          </a:xfrm>
          <a:prstGeom prst="rect">
            <a:avLst/>
          </a:prstGeom>
          <a:noFill/>
        </p:spPr>
      </p:pic>
      <p:pic>
        <p:nvPicPr>
          <p:cNvPr id="66570" name="Picture 10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4221163"/>
            <a:ext cx="3213100" cy="2409825"/>
          </a:xfrm>
          <a:prstGeom prst="rect">
            <a:avLst/>
          </a:prstGeom>
          <a:noFill/>
        </p:spPr>
      </p:pic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900113" y="5734050"/>
            <a:ext cx="719137" cy="5762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50825" y="4581525"/>
            <a:ext cx="1296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hlinkClick r:id="rId6" action="ppaction://hlinkfile"/>
              </a:rPr>
              <a:t>..\..\..\Movie Maker\Gu irakasle.wmv</a:t>
            </a: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331913" y="476250"/>
            <a:ext cx="7561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A alguien que APRENDE ENSEÑANDO</a:t>
            </a:r>
          </a:p>
        </p:txBody>
      </p:sp>
      <p:pic>
        <p:nvPicPr>
          <p:cNvPr id="312325" name="Picture 5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060575"/>
            <a:ext cx="2798763" cy="3506788"/>
          </a:xfrm>
          <a:prstGeom prst="rect">
            <a:avLst/>
          </a:prstGeom>
          <a:noFill/>
        </p:spPr>
      </p:pic>
      <p:pic>
        <p:nvPicPr>
          <p:cNvPr id="312326" name="Picture 6" descr="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125538"/>
            <a:ext cx="3403600" cy="2446337"/>
          </a:xfrm>
          <a:prstGeom prst="rect">
            <a:avLst/>
          </a:prstGeom>
          <a:noFill/>
        </p:spPr>
      </p:pic>
      <p:pic>
        <p:nvPicPr>
          <p:cNvPr id="312328" name="Picture 8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3141663"/>
            <a:ext cx="3200400" cy="3457575"/>
          </a:xfrm>
          <a:prstGeom prst="rect">
            <a:avLst/>
          </a:prstGeom>
          <a:noFill/>
        </p:spPr>
      </p:pic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611188" y="5949950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Actividades de tutorización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8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42888"/>
            <a:ext cx="4176713" cy="3132137"/>
          </a:xfrm>
          <a:prstGeom prst="rect">
            <a:avLst/>
          </a:prstGeom>
          <a:noFill/>
        </p:spPr>
      </p:pic>
      <p:pic>
        <p:nvPicPr>
          <p:cNvPr id="313354" name="Picture 10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88913"/>
            <a:ext cx="3187700" cy="3529012"/>
          </a:xfrm>
          <a:prstGeom prst="rect">
            <a:avLst/>
          </a:prstGeom>
          <a:noFill/>
        </p:spPr>
      </p:pic>
      <p:pic>
        <p:nvPicPr>
          <p:cNvPr id="313355" name="Picture 11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860800"/>
            <a:ext cx="3816350" cy="2862263"/>
          </a:xfrm>
          <a:prstGeom prst="rect">
            <a:avLst/>
          </a:prstGeom>
          <a:noFill/>
        </p:spPr>
      </p:pic>
      <p:pic>
        <p:nvPicPr>
          <p:cNvPr id="313356" name="Picture 12" descr="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644900"/>
            <a:ext cx="3455987" cy="295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2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556125" cy="3417888"/>
          </a:xfrm>
          <a:prstGeom prst="rect">
            <a:avLst/>
          </a:prstGeom>
          <a:noFill/>
        </p:spPr>
      </p:pic>
      <p:pic>
        <p:nvPicPr>
          <p:cNvPr id="314374" name="Picture 6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8673">
            <a:off x="3924300" y="2781300"/>
            <a:ext cx="4787900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1150"/>
            <a:ext cx="4679950" cy="3509963"/>
          </a:xfrm>
          <a:prstGeom prst="rect">
            <a:avLst/>
          </a:prstGeom>
          <a:noFill/>
        </p:spPr>
      </p:pic>
      <p:pic>
        <p:nvPicPr>
          <p:cNvPr id="316421" name="Picture 5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608513" cy="345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6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997200"/>
            <a:ext cx="4537075" cy="3403600"/>
          </a:xfrm>
          <a:prstGeom prst="rect">
            <a:avLst/>
          </a:prstGeom>
          <a:noFill/>
        </p:spPr>
      </p:pic>
      <p:pic>
        <p:nvPicPr>
          <p:cNvPr id="315397" name="Picture 5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4608512" cy="345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1028"/>
          <p:cNvSpPr txBox="1">
            <a:spLocks noChangeArrowheads="1"/>
          </p:cNvSpPr>
          <p:nvPr/>
        </p:nvSpPr>
        <p:spPr bwMode="auto">
          <a:xfrm>
            <a:off x="1547813" y="2636838"/>
            <a:ext cx="662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¿QUÉ ENSEÑO?</a:t>
            </a:r>
            <a:r>
              <a:rPr lang="es-ES"/>
              <a:t> </a:t>
            </a:r>
          </a:p>
          <a:p>
            <a:r>
              <a:rPr lang="es-ES"/>
              <a:t>Los objetos de conocimiento en toda su complejidad</a:t>
            </a:r>
          </a:p>
          <a:p>
            <a:r>
              <a:rPr lang="es-ES"/>
              <a:t>Realizando actividades con sentido y funcionalidad.</a:t>
            </a:r>
          </a:p>
          <a:p>
            <a:endParaRPr lang="es-ES"/>
          </a:p>
        </p:txBody>
      </p:sp>
      <p:sp>
        <p:nvSpPr>
          <p:cNvPr id="65541" name="Text Box 1029"/>
          <p:cNvSpPr txBox="1">
            <a:spLocks noChangeArrowheads="1"/>
          </p:cNvSpPr>
          <p:nvPr/>
        </p:nvSpPr>
        <p:spPr bwMode="auto">
          <a:xfrm>
            <a:off x="2124075" y="544512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5544" name="Picture 1032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33375"/>
            <a:ext cx="3187700" cy="2390775"/>
          </a:xfrm>
          <a:prstGeom prst="rect">
            <a:avLst/>
          </a:prstGeom>
          <a:noFill/>
        </p:spPr>
      </p:pic>
      <p:pic>
        <p:nvPicPr>
          <p:cNvPr id="65547" name="Picture 103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933825"/>
            <a:ext cx="3455988" cy="2592388"/>
          </a:xfrm>
          <a:prstGeom prst="rect">
            <a:avLst/>
          </a:prstGeom>
          <a:noFill/>
        </p:spPr>
      </p:pic>
      <p:pic>
        <p:nvPicPr>
          <p:cNvPr id="65549" name="Picture 1037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33375"/>
            <a:ext cx="2951162" cy="2212975"/>
          </a:xfrm>
          <a:prstGeom prst="rect">
            <a:avLst/>
          </a:prstGeom>
          <a:noFill/>
        </p:spPr>
      </p:pic>
      <p:pic>
        <p:nvPicPr>
          <p:cNvPr id="65550" name="Picture 1038" descr="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005263"/>
            <a:ext cx="3240088" cy="243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76375" y="3068638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¿CÓMO Y CON QUÉ ENSEÑO?:</a:t>
            </a:r>
            <a:r>
              <a:rPr lang="es-ES"/>
              <a:t> Didáctica</a:t>
            </a:r>
          </a:p>
          <a:p>
            <a:r>
              <a:rPr lang="es-ES"/>
              <a:t>Utilizando textos y materiales reales de uso social </a:t>
            </a:r>
          </a:p>
        </p:txBody>
      </p:sp>
      <p:pic>
        <p:nvPicPr>
          <p:cNvPr id="102405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333375"/>
            <a:ext cx="3527425" cy="2646363"/>
          </a:xfrm>
          <a:prstGeom prst="rect">
            <a:avLst/>
          </a:prstGeom>
          <a:noFill/>
        </p:spPr>
      </p:pic>
      <p:pic>
        <p:nvPicPr>
          <p:cNvPr id="102406" name="Picture 6" descr="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005263"/>
            <a:ext cx="3311525" cy="2482850"/>
          </a:xfrm>
          <a:prstGeom prst="rect">
            <a:avLst/>
          </a:prstGeom>
          <a:noFill/>
        </p:spPr>
      </p:pic>
      <p:pic>
        <p:nvPicPr>
          <p:cNvPr id="102407" name="Picture 7" descr="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96863"/>
            <a:ext cx="3384550" cy="2538412"/>
          </a:xfrm>
          <a:prstGeom prst="rect">
            <a:avLst/>
          </a:prstGeom>
          <a:noFill/>
        </p:spPr>
      </p:pic>
      <p:pic>
        <p:nvPicPr>
          <p:cNvPr id="102408" name="Picture 8" descr="L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076700"/>
            <a:ext cx="338455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3314700" cy="3200400"/>
          </a:xfrm>
          <a:prstGeom prst="rect">
            <a:avLst/>
          </a:prstGeom>
          <a:noFill/>
        </p:spPr>
      </p:pic>
      <p:pic>
        <p:nvPicPr>
          <p:cNvPr id="185349" name="Picture 5" descr="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88913"/>
            <a:ext cx="4267200" cy="3200400"/>
          </a:xfrm>
          <a:prstGeom prst="rect">
            <a:avLst/>
          </a:prstGeom>
          <a:noFill/>
        </p:spPr>
      </p:pic>
      <p:pic>
        <p:nvPicPr>
          <p:cNvPr id="185350" name="Picture 6" descr="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3716338"/>
            <a:ext cx="2395538" cy="2951162"/>
          </a:xfrm>
          <a:prstGeom prst="rect">
            <a:avLst/>
          </a:prstGeom>
          <a:noFill/>
        </p:spPr>
      </p:pic>
      <p:pic>
        <p:nvPicPr>
          <p:cNvPr id="185351" name="Picture 7" descr="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644900"/>
            <a:ext cx="2706688" cy="2997200"/>
          </a:xfrm>
          <a:prstGeom prst="rect">
            <a:avLst/>
          </a:prstGeom>
          <a:noFill/>
        </p:spPr>
      </p:pic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323850" y="3716338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Aprovechando todas las situaciones…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39750" y="4941888"/>
            <a:ext cx="2520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No haciendo nosotros lo que pueden hacer ellos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7488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/>
              <a:t>LA ORGANIZACIÓN DEL CURRÍCULUM</a:t>
            </a:r>
          </a:p>
          <a:p>
            <a:pPr algn="ctr">
              <a:spcBef>
                <a:spcPct val="50000"/>
              </a:spcBef>
            </a:pPr>
            <a:r>
              <a:rPr lang="es-ES" sz="4000"/>
              <a:t>PROYECTOS DE TRABAJO</a:t>
            </a:r>
          </a:p>
          <a:p>
            <a:pPr algn="ctr">
              <a:spcBef>
                <a:spcPct val="50000"/>
              </a:spcBef>
            </a:pPr>
            <a:r>
              <a:rPr lang="es-ES" sz="4000"/>
              <a:t>SECUENCIAS DIDÁCTICAS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4213" y="5157788"/>
            <a:ext cx="7704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Desarrollo de las Competencias Básicas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067175" y="4076700"/>
            <a:ext cx="1009650" cy="8651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763713" y="549275"/>
            <a:ext cx="604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/>
              <a:t>Joan Domènech Francesch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0" y="2492375"/>
            <a:ext cx="35988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/>
              <a:t>“El cambio se produce en el aula: es posible cambiar la escuela”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5148263" y="2492375"/>
            <a:ext cx="3457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“Tenemos que redefinir nuestro hacer cotidiano”</a:t>
            </a: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5003800" y="4581525"/>
            <a:ext cx="36718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“También tiene que cambiar la administración”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2124075" y="1341438"/>
            <a:ext cx="5040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Las tres cosas que he aprendido:</a:t>
            </a:r>
          </a:p>
        </p:txBody>
      </p:sp>
      <p:sp>
        <p:nvSpPr>
          <p:cNvPr id="271369" name="AutoShape 9"/>
          <p:cNvSpPr>
            <a:spLocks noChangeArrowheads="1"/>
          </p:cNvSpPr>
          <p:nvPr/>
        </p:nvSpPr>
        <p:spPr bwMode="auto">
          <a:xfrm>
            <a:off x="250825" y="2420938"/>
            <a:ext cx="4968875" cy="3097212"/>
          </a:xfrm>
          <a:prstGeom prst="rightArrowCallout">
            <a:avLst>
              <a:gd name="adj1" fmla="val 25000"/>
              <a:gd name="adj2" fmla="val 25000"/>
              <a:gd name="adj3" fmla="val 26738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836613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/>
              <a:t>UN PLANTEAMIENTO ASÍ SUPONE: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1773238"/>
            <a:ext cx="8353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600"/>
              <a:t> </a:t>
            </a:r>
            <a:r>
              <a:rPr lang="es-ES" sz="3200"/>
              <a:t>Participación de toda la comunidad educativa.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Planificación coordinada.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200"/>
              <a:t> Una misma metodología que tenga en cuenta todos los ámbitos/áreas y etapas.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9750" y="4797425"/>
            <a:ext cx="79930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  FORMACIÓN    </a:t>
            </a:r>
          </a:p>
          <a:p>
            <a:pPr>
              <a:spcBef>
                <a:spcPct val="50000"/>
              </a:spcBef>
            </a:pPr>
            <a:r>
              <a:rPr lang="es-ES" sz="3600"/>
              <a:t>                          ¿COORDINACIÓN?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68405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Paciencia / Saber callar y esperar / No adelantarse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Espontaneidad / Saber aprovechar situaciones y “momentos” / Flexibilidad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Capacidad de relación de múltiples aspectos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No tener miedo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68313" y="3860800"/>
            <a:ext cx="25193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PRODUCE: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"/>
              <a:t> Entusiasmo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"/>
              <a:t> Emoción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"/>
              <a:t> Satisfacción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427538" y="4221163"/>
            <a:ext cx="4248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SE CREA</a:t>
            </a:r>
            <a:r>
              <a:rPr lang="es-ES" sz="3200"/>
              <a:t> otro vínculo diferente con los niños/as, las familias y los compañeros/as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35600" y="3284538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i="1"/>
              <a:t> </a:t>
            </a:r>
            <a:r>
              <a:rPr lang="es-ES" sz="2800" i="1"/>
              <a:t>Sentido del humor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8351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cs typeface="Arial" charset="0"/>
              </a:rPr>
              <a:t>ASPECTOS QUE HAY QUE TENER EN CUENTA: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411413" y="1341438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cs typeface="Arial" charset="0"/>
              </a:rPr>
              <a:t>Elección del tema: Crear intereses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20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cs typeface="Arial" charset="0"/>
              </a:rPr>
              <a:t>Punto de partida: ¿Qué se quiere aprender? ¿Qué se quiere hacer?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50825" y="3716338"/>
            <a:ext cx="864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cs typeface="Arial" charset="0"/>
              </a:rPr>
              <a:t>Planifificación: Alumn@s  / docentes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2051050" y="5661025"/>
            <a:ext cx="648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Última acción, producción, finalidad,  del proyecto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2268538" y="2852738"/>
            <a:ext cx="6408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cs typeface="Arial" charset="0"/>
              </a:rPr>
              <a:t>Tratamiento de la información: TEXTOS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79388" y="48688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cs typeface="Arial" charset="0"/>
              </a:rPr>
              <a:t>FLEXIBILIDAD</a:t>
            </a:r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>
            <a:off x="1547813" y="42211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443663" y="3789363"/>
            <a:ext cx="2232025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Ámbitos y áreas curriculares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71550" y="981075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ÚLTIMA ACCIÓN, PRODUCCIÓN, FINALIDAD…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476375" y="1052513"/>
            <a:ext cx="3313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AZKEN XEDEA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4321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000"/>
              <a:t>Conferencia sobre el tema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Informe escrito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Vídeo, PPT, Movie Maker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Blog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Exposición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Actuación: teatro, canto, baile, recital de poesía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Maqueta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Álbum de fotos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Semana de las Ciencias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076825" y="1916113"/>
            <a:ext cx="3455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000"/>
              <a:t>Organización de talleres, juegos, deportes… para los demás.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Mercado de segunda mano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Elección del logotipo de Agenda 21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076825" y="4437063"/>
            <a:ext cx="37449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000"/>
              <a:t>Salida de un día o albergue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Degustación de “pintxos”, comida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/>
              <a:t> Festival de Cine</a:t>
            </a:r>
            <a:endParaRPr lang="es-E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867400" y="1125538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/>
              <a:t>Saber más sobre algo</a:t>
            </a: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4787900" y="134143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555875" y="350043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hlinkClick r:id="rId2" action="ppaction://hlinkpres?slideindex=1&amp;slidetitle="/>
              </a:rPr>
              <a:t>OTSOA-5 urte 09-10.pps</a:t>
            </a:r>
            <a:endParaRPr lang="es-ES" sz="1200"/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3779838" y="3429000"/>
            <a:ext cx="576262" cy="5032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908175" y="1773238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74882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/>
              <a:t>TIPOS DE PROYECTOS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732588" y="170021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3534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Teniendo en cuenta las áreas implicadas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Sólo una</a:t>
            </a:r>
            <a:r>
              <a:rPr lang="es-ES" sz="2000"/>
              <a:t>: Cuentos sobre lobos (euskara, 3 años), colección de versiones de Caperucita Roja (5º y 6º, lengua castellana), recital de poesía (euskara y castellano).</a:t>
            </a:r>
          </a:p>
          <a:p>
            <a:pPr>
              <a:spcBef>
                <a:spcPct val="50000"/>
              </a:spcBef>
            </a:pPr>
            <a:r>
              <a:rPr lang="es-ES" sz="2000"/>
              <a:t>“Desde los balcones de San Sebastián nos asomamos al mundo” (matemáticas).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Varias áreas</a:t>
            </a:r>
            <a:r>
              <a:rPr lang="es-ES" sz="2000"/>
              <a:t>: Conocimiento del Medio, Euskara, Castellano, Matemáticas, Plástica…</a:t>
            </a:r>
          </a:p>
        </p:txBody>
      </p:sp>
      <p:pic>
        <p:nvPicPr>
          <p:cNvPr id="190469" name="Picture 5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860800"/>
            <a:ext cx="3241675" cy="2430463"/>
          </a:xfrm>
          <a:prstGeom prst="rect">
            <a:avLst/>
          </a:prstGeom>
          <a:noFill/>
        </p:spPr>
      </p:pic>
      <p:pic>
        <p:nvPicPr>
          <p:cNvPr id="190470" name="Picture 6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789363"/>
            <a:ext cx="3600450" cy="270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41036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Muy amplio:</a:t>
            </a:r>
            <a:r>
              <a:rPr lang="es-ES"/>
              <a:t> Las aves, los árboles de Intxaurrondo, los zapatos, Egipto…</a:t>
            </a:r>
          </a:p>
          <a:p>
            <a:r>
              <a:rPr lang="es-ES" b="1"/>
              <a:t>Más concreto:</a:t>
            </a:r>
            <a:r>
              <a:rPr lang="es-ES"/>
              <a:t> El hipopótamo,  construcción de una pirámide, “Mi habitación”…</a:t>
            </a:r>
          </a:p>
        </p:txBody>
      </p:sp>
      <p:pic>
        <p:nvPicPr>
          <p:cNvPr id="191491" name="Picture 3" descr="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549275"/>
            <a:ext cx="3978275" cy="2984500"/>
          </a:xfrm>
          <a:prstGeom prst="rect">
            <a:avLst/>
          </a:prstGeom>
          <a:noFill/>
        </p:spPr>
      </p:pic>
      <p:pic>
        <p:nvPicPr>
          <p:cNvPr id="191492" name="Picture 4" descr="SAM_07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076700"/>
            <a:ext cx="3348037" cy="2511425"/>
          </a:xfrm>
          <a:prstGeom prst="rect">
            <a:avLst/>
          </a:prstGeom>
          <a:noFill/>
        </p:spPr>
      </p:pic>
      <p:pic>
        <p:nvPicPr>
          <p:cNvPr id="191493" name="Picture 5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860800"/>
            <a:ext cx="3600450" cy="2700338"/>
          </a:xfrm>
          <a:prstGeom prst="rect">
            <a:avLst/>
          </a:prstGeo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381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Teniendo en cuenta el 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7489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Todo el curso:</a:t>
            </a:r>
            <a:r>
              <a:rPr lang="es-ES"/>
              <a:t> Tutorización, correspondencia, “Soberanía alimentaria”, huerto escolar</a:t>
            </a:r>
          </a:p>
          <a:p>
            <a:pPr lvl="1">
              <a:buFontTx/>
              <a:buChar char="•"/>
            </a:pPr>
            <a:r>
              <a:rPr lang="es-ES"/>
              <a:t> </a:t>
            </a:r>
            <a:r>
              <a:rPr lang="es-ES" b="1"/>
              <a:t>Un trimestre:</a:t>
            </a:r>
            <a:r>
              <a:rPr lang="es-ES"/>
              <a:t> Ecosistemas, Edad Media…</a:t>
            </a:r>
          </a:p>
          <a:p>
            <a:pPr lvl="1">
              <a:buFontTx/>
              <a:buChar char="•"/>
            </a:pPr>
            <a:r>
              <a:rPr lang="es-ES"/>
              <a:t> </a:t>
            </a:r>
            <a:r>
              <a:rPr lang="es-ES" b="1"/>
              <a:t>Muy largo:</a:t>
            </a:r>
            <a:r>
              <a:rPr lang="es-ES"/>
              <a:t> El agua </a:t>
            </a:r>
          </a:p>
          <a:p>
            <a:pPr lvl="1">
              <a:buFontTx/>
              <a:buChar char="•"/>
            </a:pPr>
            <a:r>
              <a:rPr lang="es-ES"/>
              <a:t> </a:t>
            </a:r>
            <a:r>
              <a:rPr lang="es-ES" b="1"/>
              <a:t>Muy corto:</a:t>
            </a:r>
            <a:r>
              <a:rPr lang="es-ES"/>
              <a:t> La nieve, Duna y sus crías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324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¿Cuándo termina?</a:t>
            </a:r>
          </a:p>
        </p:txBody>
      </p:sp>
      <p:pic>
        <p:nvPicPr>
          <p:cNvPr id="192516" name="Picture 4" descr="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3644900"/>
            <a:ext cx="1998663" cy="2665413"/>
          </a:xfrm>
          <a:prstGeom prst="rect">
            <a:avLst/>
          </a:prstGeom>
          <a:noFill/>
        </p:spPr>
      </p:pic>
      <p:pic>
        <p:nvPicPr>
          <p:cNvPr id="192517" name="Picture 5" descr="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852738"/>
            <a:ext cx="2590800" cy="1943100"/>
          </a:xfrm>
          <a:prstGeom prst="rect">
            <a:avLst/>
          </a:prstGeom>
          <a:noFill/>
        </p:spPr>
      </p:pic>
      <p:pic>
        <p:nvPicPr>
          <p:cNvPr id="192518" name="Picture 6" descr="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076700"/>
            <a:ext cx="2881312" cy="2160588"/>
          </a:xfrm>
          <a:prstGeom prst="rect">
            <a:avLst/>
          </a:prstGeom>
          <a:noFill/>
        </p:spPr>
      </p:pic>
      <p:pic>
        <p:nvPicPr>
          <p:cNvPr id="192519" name="Picture 7" descr="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4581525"/>
            <a:ext cx="2592388" cy="1943100"/>
          </a:xfrm>
          <a:prstGeom prst="rect">
            <a:avLst/>
          </a:prstGeom>
          <a:noFill/>
        </p:spPr>
      </p:pic>
      <p:pic>
        <p:nvPicPr>
          <p:cNvPr id="192520" name="Picture 8" descr="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341438"/>
            <a:ext cx="2195512" cy="1646237"/>
          </a:xfrm>
          <a:prstGeom prst="rect">
            <a:avLst/>
          </a:prstGeom>
          <a:noFill/>
        </p:spPr>
      </p:pic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1979613" y="188913"/>
            <a:ext cx="5256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b="1"/>
              <a:t>Teniendo en cuenta la duración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-252413" y="4437063"/>
            <a:ext cx="3313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s-ES" sz="3200" b="1"/>
              <a:t>Euskal Jolasak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PROYECTOS QUE INVOLUCRAN A TODA LA ESCUELA</a:t>
            </a:r>
          </a:p>
        </p:txBody>
      </p:sp>
      <p:pic>
        <p:nvPicPr>
          <p:cNvPr id="193541" name="Picture 5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981075"/>
            <a:ext cx="2324100" cy="1743075"/>
          </a:xfrm>
          <a:prstGeom prst="rect">
            <a:avLst/>
          </a:prstGeom>
          <a:noFill/>
        </p:spPr>
      </p:pic>
      <p:pic>
        <p:nvPicPr>
          <p:cNvPr id="193542" name="Picture 6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484313"/>
            <a:ext cx="2592388" cy="1944687"/>
          </a:xfrm>
          <a:prstGeom prst="rect">
            <a:avLst/>
          </a:prstGeom>
          <a:noFill/>
        </p:spPr>
      </p:pic>
      <p:pic>
        <p:nvPicPr>
          <p:cNvPr id="193543" name="Picture 7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981075"/>
            <a:ext cx="2349500" cy="1762125"/>
          </a:xfrm>
          <a:prstGeom prst="rect">
            <a:avLst/>
          </a:prstGeom>
          <a:noFill/>
        </p:spPr>
      </p:pic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95288" y="2924175"/>
            <a:ext cx="230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/>
              <a:t>Gai Kulturala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867400" y="3933825"/>
            <a:ext cx="287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s-ES" sz="3200" b="1"/>
              <a:t>KORRIKA</a:t>
            </a:r>
            <a:endParaRPr lang="es-ES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627313" y="5516563"/>
            <a:ext cx="3313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s-ES" sz="2800" b="1"/>
              <a:t>Euskararen    EGUNA/ASTEA</a:t>
            </a:r>
            <a:endParaRPr lang="es-ES" sz="2800"/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7667625" y="5373688"/>
            <a:ext cx="1008063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084888" y="5373688"/>
            <a:ext cx="1511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hlinkClick r:id="rId5" action="ppaction://hlinkfile"/>
              </a:rPr>
              <a:t>..\..\..\Movie Maker\Munduko kirolak 09-09.wmv</a:t>
            </a:r>
            <a:endParaRPr lang="es-ES" sz="1600"/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323850" y="5373688"/>
            <a:ext cx="2376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Liburuaren eguna</a:t>
            </a:r>
          </a:p>
        </p:txBody>
      </p:sp>
      <p:pic>
        <p:nvPicPr>
          <p:cNvPr id="193551" name="Picture 15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3213100"/>
            <a:ext cx="2314575" cy="204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375"/>
            <a:ext cx="5975350" cy="4483100"/>
          </a:xfrm>
          <a:prstGeom prst="rect">
            <a:avLst/>
          </a:prstGeom>
          <a:noFill/>
        </p:spPr>
      </p:pic>
      <p:pic>
        <p:nvPicPr>
          <p:cNvPr id="318469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586163"/>
            <a:ext cx="3960812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475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Gusto, placer  por aprender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 rot="-687378">
            <a:off x="6372225" y="620713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/>
              <a:t>Esfuerzo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23850" y="1484313"/>
            <a:ext cx="576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Pasión por el propio aprendizaje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34559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Posicionamiento activo ante el aprendizaje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292725" y="4652963"/>
            <a:ext cx="30956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Confianza en las propias capacidades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403350" y="2708275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La </a:t>
            </a:r>
            <a:r>
              <a:rPr lang="es-ES" sz="3200" b="1"/>
              <a:t>VOLUNTAD</a:t>
            </a:r>
            <a:r>
              <a:rPr lang="es-ES" sz="3200"/>
              <a:t> es uno de los factores que condicionan el aprendizaje</a:t>
            </a:r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5724525" y="0"/>
            <a:ext cx="3419475" cy="2060575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1805" name="Oval 13"/>
          <p:cNvSpPr>
            <a:spLocks noChangeArrowheads="1"/>
          </p:cNvSpPr>
          <p:nvPr/>
        </p:nvSpPr>
        <p:spPr bwMode="auto">
          <a:xfrm>
            <a:off x="611188" y="4076700"/>
            <a:ext cx="3313112" cy="2520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1806" name="Oval 14"/>
          <p:cNvSpPr>
            <a:spLocks noChangeArrowheads="1"/>
          </p:cNvSpPr>
          <p:nvPr/>
        </p:nvSpPr>
        <p:spPr bwMode="auto">
          <a:xfrm>
            <a:off x="5148263" y="4149725"/>
            <a:ext cx="3600450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4067175" y="5013325"/>
            <a:ext cx="936625" cy="504825"/>
          </a:xfrm>
          <a:prstGeom prst="leftRightArrow">
            <a:avLst>
              <a:gd name="adj1" fmla="val 50000"/>
              <a:gd name="adj2" fmla="val 371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4427538" y="3933825"/>
            <a:ext cx="215900" cy="935038"/>
          </a:xfrm>
          <a:prstGeom prst="downArrow">
            <a:avLst>
              <a:gd name="adj1" fmla="val 50000"/>
              <a:gd name="adj2" fmla="val 1082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5832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>
                <a:cs typeface="Arial" charset="0"/>
              </a:rPr>
              <a:t>Intxaurrondo Hegoako </a:t>
            </a:r>
          </a:p>
          <a:p>
            <a:pPr algn="ctr">
              <a:spcBef>
                <a:spcPct val="50000"/>
              </a:spcBef>
            </a:pPr>
            <a:r>
              <a:rPr lang="es-ES" sz="4800" b="1">
                <a:cs typeface="Arial" charset="0"/>
              </a:rPr>
              <a:t>GAI KULTURALA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1979613" y="2276475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>
                <a:cs typeface="Arial" charset="0"/>
              </a:rPr>
              <a:t>Proceso de elección del tema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148263" y="4005263"/>
            <a:ext cx="352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cs typeface="Arial" charset="0"/>
              </a:rPr>
              <a:t>Texto expositivo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611188" y="4005263"/>
            <a:ext cx="3313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cs typeface="Arial" charset="0"/>
              </a:rPr>
              <a:t>Texto argumentativo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187450" y="5157788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cs typeface="Arial" charset="0"/>
              </a:rPr>
              <a:t>Recursos diferentes para realizar la defensa: texto publicitario</a:t>
            </a:r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2987675" y="30686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5795963" y="30686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3995738" y="42926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auto">
          <a:xfrm>
            <a:off x="4356100" y="4581525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3457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cs typeface="Arial" charset="0"/>
              </a:rPr>
              <a:t>En todas las clases se elige un tema</a:t>
            </a:r>
          </a:p>
        </p:txBody>
      </p:sp>
      <p:pic>
        <p:nvPicPr>
          <p:cNvPr id="236548" name="Picture 6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3375"/>
            <a:ext cx="31146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7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0686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0" name="Picture 8" descr="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221163"/>
            <a:ext cx="3095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44640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>
                <a:cs typeface="Arial" charset="0"/>
              </a:rPr>
              <a:t>Los delegados de clase “defienden” el tema.</a:t>
            </a:r>
          </a:p>
          <a:p>
            <a:pPr algn="ctr">
              <a:spcBef>
                <a:spcPct val="50000"/>
              </a:spcBef>
            </a:pPr>
            <a:r>
              <a:rPr lang="es-ES" sz="2800">
                <a:cs typeface="Arial" charset="0"/>
              </a:rPr>
              <a:t>Utilizan diferentes recursos</a:t>
            </a:r>
          </a:p>
        </p:txBody>
      </p:sp>
      <p:pic>
        <p:nvPicPr>
          <p:cNvPr id="237574" name="Picture 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492375"/>
            <a:ext cx="3455988" cy="2592388"/>
          </a:xfrm>
          <a:prstGeom prst="rect">
            <a:avLst/>
          </a:prstGeom>
          <a:noFill/>
        </p:spPr>
      </p:pic>
      <p:pic>
        <p:nvPicPr>
          <p:cNvPr id="237575" name="Picture 7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3357563"/>
            <a:ext cx="2901950" cy="2997200"/>
          </a:xfrm>
          <a:prstGeom prst="rect">
            <a:avLst/>
          </a:prstGeom>
          <a:noFill/>
        </p:spPr>
      </p:pic>
      <p:pic>
        <p:nvPicPr>
          <p:cNvPr id="237576" name="Picture 8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60350"/>
            <a:ext cx="3744913" cy="2820988"/>
          </a:xfrm>
          <a:prstGeom prst="rect">
            <a:avLst/>
          </a:prstGeom>
          <a:noFill/>
        </p:spPr>
      </p:pic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684213" y="5516563"/>
            <a:ext cx="2087562" cy="588962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El miedo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7019925" y="5229225"/>
            <a:ext cx="1873250" cy="10763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Los animales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7019925" y="3284538"/>
            <a:ext cx="1873250" cy="10763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Los juguetes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8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429000"/>
            <a:ext cx="2327275" cy="3259138"/>
          </a:xfrm>
          <a:prstGeom prst="rect">
            <a:avLst/>
          </a:prstGeom>
          <a:noFill/>
        </p:spPr>
      </p:pic>
      <p:pic>
        <p:nvPicPr>
          <p:cNvPr id="303109" name="Picture 5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3375"/>
            <a:ext cx="3097213" cy="2859088"/>
          </a:xfrm>
          <a:prstGeom prst="rect">
            <a:avLst/>
          </a:prstGeom>
          <a:noFill/>
        </p:spPr>
      </p:pic>
      <p:pic>
        <p:nvPicPr>
          <p:cNvPr id="303110" name="Picture 6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3476625" cy="3200400"/>
          </a:xfrm>
          <a:prstGeom prst="rect">
            <a:avLst/>
          </a:prstGeom>
          <a:noFill/>
        </p:spPr>
      </p:pic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684213" y="3716338"/>
            <a:ext cx="2305050" cy="10763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Edificios del mundo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3924300" y="3500438"/>
            <a:ext cx="2303463" cy="10763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Los juegos olímpicos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881312" cy="15636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El incendio y destrucción de San Sebastián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5" name="Picture 7" descr="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2813050" cy="2879725"/>
          </a:xfrm>
          <a:prstGeom prst="rect">
            <a:avLst/>
          </a:prstGeom>
          <a:noFill/>
        </p:spPr>
      </p:pic>
      <p:pic>
        <p:nvPicPr>
          <p:cNvPr id="304136" name="Picture 8" descr="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60350"/>
            <a:ext cx="3667125" cy="3200400"/>
          </a:xfrm>
          <a:prstGeom prst="rect">
            <a:avLst/>
          </a:prstGeom>
          <a:noFill/>
        </p:spPr>
      </p:pic>
      <p:pic>
        <p:nvPicPr>
          <p:cNvPr id="304137" name="Picture 9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3573463"/>
            <a:ext cx="3527425" cy="3086100"/>
          </a:xfrm>
          <a:prstGeom prst="rect">
            <a:avLst/>
          </a:prstGeom>
          <a:noFill/>
        </p:spPr>
      </p:pic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611188" y="4508500"/>
            <a:ext cx="1800225" cy="5889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Pintores</a:t>
            </a: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6732588" y="3789363"/>
            <a:ext cx="1943100" cy="156368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Viajando por el mundo</a:t>
            </a: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 rot="-1876066">
            <a:off x="2916238" y="1268413"/>
            <a:ext cx="2125662" cy="588962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Tecnología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6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844675"/>
            <a:ext cx="4267200" cy="3200400"/>
          </a:xfrm>
          <a:prstGeom prst="rect">
            <a:avLst/>
          </a:prstGeom>
          <a:noFill/>
        </p:spPr>
      </p:pic>
      <p:pic>
        <p:nvPicPr>
          <p:cNvPr id="305158" name="Picture 6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3889375" cy="2917825"/>
          </a:xfrm>
          <a:prstGeom prst="rect">
            <a:avLst/>
          </a:prstGeom>
          <a:noFill/>
        </p:spPr>
      </p:pic>
      <p:pic>
        <p:nvPicPr>
          <p:cNvPr id="305159" name="Picture 7" descr="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429000"/>
            <a:ext cx="328612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06182" name="Picture 6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3240087" cy="2430463"/>
          </a:xfrm>
          <a:prstGeom prst="rect">
            <a:avLst/>
          </a:prstGeom>
          <a:noFill/>
        </p:spPr>
      </p:pic>
      <p:pic>
        <p:nvPicPr>
          <p:cNvPr id="306183" name="Picture 7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3284538"/>
            <a:ext cx="4267200" cy="3200400"/>
          </a:xfrm>
          <a:prstGeom prst="rect">
            <a:avLst/>
          </a:prstGeom>
          <a:noFill/>
        </p:spPr>
      </p:pic>
      <p:pic>
        <p:nvPicPr>
          <p:cNvPr id="306184" name="Picture 8" descr="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213100"/>
            <a:ext cx="3168650" cy="3041650"/>
          </a:xfrm>
          <a:prstGeom prst="rect">
            <a:avLst/>
          </a:prstGeom>
          <a:noFill/>
        </p:spPr>
      </p:pic>
      <p:pic>
        <p:nvPicPr>
          <p:cNvPr id="306185" name="Picture 9" descr="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260350"/>
            <a:ext cx="2959100" cy="2792413"/>
          </a:xfrm>
          <a:prstGeom prst="rect">
            <a:avLst/>
          </a:prstGeom>
          <a:noFill/>
        </p:spPr>
      </p:pic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3635375" y="765175"/>
            <a:ext cx="1657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Se recogen los votos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933825"/>
            <a:ext cx="4267200" cy="2724150"/>
          </a:xfrm>
          <a:prstGeom prst="rect">
            <a:avLst/>
          </a:prstGeom>
          <a:noFill/>
        </p:spPr>
      </p:pic>
      <p:pic>
        <p:nvPicPr>
          <p:cNvPr id="307205" name="Picture 5" descr="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3644900"/>
            <a:ext cx="3230563" cy="2879725"/>
          </a:xfrm>
          <a:prstGeom prst="rect">
            <a:avLst/>
          </a:prstGeom>
          <a:noFill/>
        </p:spPr>
      </p:pic>
      <p:pic>
        <p:nvPicPr>
          <p:cNvPr id="307206" name="Picture 6" descr="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333375"/>
            <a:ext cx="2720975" cy="3263900"/>
          </a:xfrm>
          <a:prstGeom prst="rect">
            <a:avLst/>
          </a:prstGeom>
          <a:noFill/>
        </p:spPr>
      </p:pic>
      <p:pic>
        <p:nvPicPr>
          <p:cNvPr id="307207" name="Picture 7" descr="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260350"/>
            <a:ext cx="3429000" cy="3200400"/>
          </a:xfrm>
          <a:prstGeom prst="rect">
            <a:avLst/>
          </a:prstGeom>
          <a:noFill/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1584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Se hace el recuento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971550" y="2060575"/>
            <a:ext cx="77041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Tema elegido para el curso 2013 – 2014</a:t>
            </a:r>
            <a:r>
              <a:rPr lang="es-ES" sz="3200"/>
              <a:t> </a:t>
            </a:r>
          </a:p>
          <a:p>
            <a:pPr algn="ctr">
              <a:spcBef>
                <a:spcPct val="50000"/>
              </a:spcBef>
            </a:pPr>
            <a:endParaRPr lang="es-ES" sz="3200"/>
          </a:p>
          <a:p>
            <a:pPr algn="ctr">
              <a:spcBef>
                <a:spcPct val="50000"/>
              </a:spcBef>
            </a:pPr>
            <a:r>
              <a:rPr lang="es-ES" sz="4400" b="1"/>
              <a:t>“BELDURRA”  (“El miedo”)</a:t>
            </a:r>
          </a:p>
          <a:p>
            <a:pPr algn="ctr">
              <a:spcBef>
                <a:spcPct val="50000"/>
              </a:spcBef>
            </a:pPr>
            <a:endParaRPr lang="es-E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895850" cy="3671888"/>
          </a:xfrm>
          <a:prstGeom prst="rect">
            <a:avLst/>
          </a:prstGeom>
          <a:noFill/>
        </p:spPr>
      </p:pic>
      <p:pic>
        <p:nvPicPr>
          <p:cNvPr id="169990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936">
            <a:off x="4572000" y="2205038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4248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600" b="1" i="1"/>
              <a:t>GAI KULTURALA 2012 – 2013</a:t>
            </a:r>
          </a:p>
          <a:p>
            <a:pPr algn="ctr"/>
            <a:endParaRPr lang="es-ES" sz="3600" b="1" i="1"/>
          </a:p>
          <a:p>
            <a:pPr algn="ctr"/>
            <a:r>
              <a:rPr lang="es-ES" sz="7200" b="1" i="1"/>
              <a:t>“ZINEMA”</a:t>
            </a:r>
            <a:endParaRPr lang="es-ES" sz="7200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Azken xedea:</a:t>
            </a:r>
          </a:p>
          <a:p>
            <a:pPr>
              <a:spcBef>
                <a:spcPct val="50000"/>
              </a:spcBef>
            </a:pPr>
            <a:r>
              <a:rPr lang="es-ES" sz="3200" b="1"/>
              <a:t>               Intxaurrondo Hegoako ZINEMALDIA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435600" y="5661025"/>
            <a:ext cx="1871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hlinkClick r:id="rId2" action="ppaction://hlinkfile"/>
              </a:rPr>
              <a:t>..\..\..\Movie Maker\ZINEMA.wmv</a:t>
            </a:r>
            <a:endParaRPr lang="es-ES" sz="1800"/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>
            <a:off x="7667625" y="5734050"/>
            <a:ext cx="936625" cy="8636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042988" y="765175"/>
            <a:ext cx="7200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Elegimos el tipo de salas de cine que organizaremos y dónde montaremos cada una de ellas: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Cine de “plaza de pueblo”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Cine de playa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Cine de carretera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Cine de terror: Akelarre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Cine “en la selva”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Maxi-cine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i="1"/>
              <a:t> Mini-cine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787900" y="4149725"/>
            <a:ext cx="40322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Decidimos en cada sala qué película se va a proyectar y en qué idioma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2484438" y="549275"/>
            <a:ext cx="5976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Diseñamos</a:t>
            </a:r>
            <a:r>
              <a:rPr lang="es-ES" sz="3200"/>
              <a:t> el “LOGO” del nuestro festival de cine</a:t>
            </a:r>
          </a:p>
        </p:txBody>
      </p:sp>
      <p:pic>
        <p:nvPicPr>
          <p:cNvPr id="275461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4556">
            <a:off x="468313" y="2060575"/>
            <a:ext cx="5111750" cy="3851275"/>
          </a:xfrm>
          <a:prstGeom prst="rect">
            <a:avLst/>
          </a:prstGeom>
          <a:noFill/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651500" y="4149725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Y el nombre de “la productora”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0350"/>
            <a:ext cx="3889375" cy="2917825"/>
          </a:xfrm>
          <a:prstGeom prst="rect">
            <a:avLst/>
          </a:prstGeom>
          <a:noFill/>
        </p:spPr>
      </p:pic>
      <p:pic>
        <p:nvPicPr>
          <p:cNvPr id="243718" name="Picture 6" descr="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00438"/>
            <a:ext cx="4032250" cy="3024187"/>
          </a:xfrm>
          <a:prstGeom prst="rect">
            <a:avLst/>
          </a:prstGeom>
          <a:noFill/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323850" y="3644900"/>
            <a:ext cx="33131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/>
              <a:t>Preparamos la cartelera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619250" y="5373688"/>
            <a:ext cx="259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Búsqueda de información, ficha técnica, sinopsis…</a:t>
            </a:r>
          </a:p>
        </p:txBody>
      </p:sp>
      <p:pic>
        <p:nvPicPr>
          <p:cNvPr id="243721" name="Picture 9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60350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4" name="Picture 6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3213100"/>
            <a:ext cx="2571750" cy="3429000"/>
          </a:xfrm>
          <a:prstGeom prst="rect">
            <a:avLst/>
          </a:prstGeom>
          <a:noFill/>
        </p:spPr>
      </p:pic>
      <p:pic>
        <p:nvPicPr>
          <p:cNvPr id="242695" name="Picture 7" descr="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88913"/>
            <a:ext cx="3816350" cy="2862262"/>
          </a:xfrm>
          <a:prstGeom prst="rect">
            <a:avLst/>
          </a:prstGeom>
          <a:noFill/>
        </p:spPr>
      </p:pic>
      <p:pic>
        <p:nvPicPr>
          <p:cNvPr id="242696" name="Picture 8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3200400" cy="4267200"/>
          </a:xfrm>
          <a:prstGeom prst="rect">
            <a:avLst/>
          </a:prstGeom>
          <a:noFill/>
        </p:spPr>
      </p:pic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6372225" y="4149725"/>
            <a:ext cx="255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Ponemos</a:t>
            </a:r>
            <a:r>
              <a:rPr lang="es-ES" sz="3200"/>
              <a:t> las indicaciones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395288" y="4868863"/>
            <a:ext cx="30972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Analizamos</a:t>
            </a:r>
            <a:r>
              <a:rPr lang="es-ES"/>
              <a:t> cómo está organizado un MULTI-CINE, qué es necesario…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3887788" cy="2916238"/>
          </a:xfrm>
          <a:prstGeom prst="rect">
            <a:avLst/>
          </a:prstGeom>
          <a:noFill/>
        </p:spPr>
      </p:pic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684213" y="3789363"/>
            <a:ext cx="32400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Diseñamos</a:t>
            </a:r>
            <a:r>
              <a:rPr lang="es-ES" sz="3200"/>
              <a:t> y </a:t>
            </a:r>
            <a:r>
              <a:rPr lang="es-ES" sz="3200" b="1"/>
              <a:t>organizamos</a:t>
            </a:r>
            <a:r>
              <a:rPr lang="es-ES" sz="3200"/>
              <a:t> las taquillas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468313" y="544512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Planos, medidas, material necesario…</a:t>
            </a:r>
          </a:p>
        </p:txBody>
      </p:sp>
      <p:pic>
        <p:nvPicPr>
          <p:cNvPr id="244746" name="Picture 10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33375"/>
            <a:ext cx="4267200" cy="3200400"/>
          </a:xfrm>
          <a:prstGeom prst="rect">
            <a:avLst/>
          </a:prstGeom>
          <a:noFill/>
        </p:spPr>
      </p:pic>
      <p:pic>
        <p:nvPicPr>
          <p:cNvPr id="244747" name="Picture 11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789363"/>
            <a:ext cx="3744913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3598863" cy="2698750"/>
          </a:xfrm>
          <a:prstGeom prst="rect">
            <a:avLst/>
          </a:prstGeom>
          <a:noFill/>
        </p:spPr>
      </p:pic>
      <p:pic>
        <p:nvPicPr>
          <p:cNvPr id="246789" name="Picture 5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363"/>
            <a:ext cx="3563938" cy="2673350"/>
          </a:xfrm>
          <a:prstGeom prst="rect">
            <a:avLst/>
          </a:prstGeom>
          <a:noFill/>
        </p:spPr>
      </p:pic>
      <p:pic>
        <p:nvPicPr>
          <p:cNvPr id="246790" name="Picture 6" descr="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60350"/>
            <a:ext cx="4267200" cy="3200400"/>
          </a:xfrm>
          <a:prstGeom prst="rect">
            <a:avLst/>
          </a:prstGeom>
          <a:noFill/>
        </p:spPr>
      </p:pic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0" y="3716338"/>
            <a:ext cx="41036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Diseñamos, preparamos, decoramos, organizamos</a:t>
            </a:r>
            <a:r>
              <a:rPr lang="es-ES" sz="3200"/>
              <a:t> las diferentes salas de 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3" name="Picture 5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404813"/>
            <a:ext cx="3889375" cy="2930525"/>
          </a:xfrm>
          <a:prstGeom prst="rect">
            <a:avLst/>
          </a:prstGeom>
          <a:noFill/>
        </p:spPr>
      </p:pic>
      <p:pic>
        <p:nvPicPr>
          <p:cNvPr id="247814" name="Picture 6" descr="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4795">
            <a:off x="4787900" y="3716338"/>
            <a:ext cx="3690938" cy="2768600"/>
          </a:xfrm>
          <a:prstGeom prst="rect">
            <a:avLst/>
          </a:prstGeom>
          <a:noFill/>
        </p:spPr>
      </p:pic>
      <p:pic>
        <p:nvPicPr>
          <p:cNvPr id="247815" name="Picture 7" descr="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4294188" cy="3219450"/>
          </a:xfrm>
          <a:prstGeom prst="rect">
            <a:avLst/>
          </a:prstGeom>
          <a:noFill/>
        </p:spPr>
      </p:pic>
      <p:pic>
        <p:nvPicPr>
          <p:cNvPr id="247816" name="Picture 8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810811">
            <a:off x="517525" y="223838"/>
            <a:ext cx="1792288" cy="3240087"/>
          </a:xfrm>
          <a:prstGeom prst="rect">
            <a:avLst/>
          </a:prstGeom>
          <a:noFill/>
        </p:spPr>
      </p:pic>
      <p:pic>
        <p:nvPicPr>
          <p:cNvPr id="247817" name="Picture 9" descr="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313" y="260350"/>
            <a:ext cx="1943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4248150" cy="3200400"/>
          </a:xfrm>
          <a:prstGeom prst="rect">
            <a:avLst/>
          </a:prstGeom>
          <a:noFill/>
        </p:spPr>
      </p:pic>
      <p:pic>
        <p:nvPicPr>
          <p:cNvPr id="248837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68413"/>
            <a:ext cx="3471863" cy="4608512"/>
          </a:xfrm>
          <a:prstGeom prst="rect">
            <a:avLst/>
          </a:prstGeom>
          <a:noFill/>
        </p:spPr>
      </p:pic>
      <p:pic>
        <p:nvPicPr>
          <p:cNvPr id="248838" name="Picture 6" descr="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933825"/>
            <a:ext cx="3600450" cy="270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4248150" cy="3200400"/>
          </a:xfrm>
          <a:prstGeom prst="rect">
            <a:avLst/>
          </a:prstGeom>
          <a:noFill/>
        </p:spPr>
      </p:pic>
      <p:pic>
        <p:nvPicPr>
          <p:cNvPr id="263173" name="Picture 5" descr="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68638"/>
            <a:ext cx="4267200" cy="3200400"/>
          </a:xfrm>
          <a:prstGeom prst="rect">
            <a:avLst/>
          </a:prstGeom>
          <a:noFill/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292725" y="549275"/>
            <a:ext cx="2951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Calculamos</a:t>
            </a:r>
            <a:r>
              <a:rPr lang="es-ES" sz="3200"/>
              <a:t> el número de espectadores por sala.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352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Numeramos</a:t>
            </a:r>
            <a:r>
              <a:rPr lang="es-ES" sz="3200"/>
              <a:t> filas y “butacas”.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4" name="Picture 6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84032">
            <a:off x="5076825" y="549275"/>
            <a:ext cx="3600450" cy="3455988"/>
          </a:xfrm>
          <a:prstGeom prst="rect">
            <a:avLst/>
          </a:prstGeom>
          <a:noFill/>
        </p:spPr>
      </p:pic>
      <p:pic>
        <p:nvPicPr>
          <p:cNvPr id="171017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3201988" cy="3240088"/>
          </a:xfrm>
          <a:prstGeom prst="rect">
            <a:avLst/>
          </a:prstGeom>
          <a:noFill/>
        </p:spPr>
      </p:pic>
      <p:pic>
        <p:nvPicPr>
          <p:cNvPr id="171018" name="Picture 10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3284538"/>
            <a:ext cx="2874962" cy="328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2" name="Picture 6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2349500"/>
            <a:ext cx="3200400" cy="4267200"/>
          </a:xfrm>
          <a:prstGeom prst="rect">
            <a:avLst/>
          </a:prstGeom>
          <a:noFill/>
        </p:spPr>
      </p:pic>
      <p:pic>
        <p:nvPicPr>
          <p:cNvPr id="249863" name="Picture 7" descr="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42723">
            <a:off x="5580063" y="333375"/>
            <a:ext cx="3200400" cy="3209925"/>
          </a:xfrm>
          <a:prstGeom prst="rect">
            <a:avLst/>
          </a:prstGeom>
          <a:noFill/>
        </p:spPr>
      </p:pic>
      <p:pic>
        <p:nvPicPr>
          <p:cNvPr id="249864" name="Picture 8" descr="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8913"/>
            <a:ext cx="3200400" cy="4267200"/>
          </a:xfrm>
          <a:prstGeom prst="rect">
            <a:avLst/>
          </a:prstGeom>
          <a:noFill/>
        </p:spPr>
      </p:pic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6227763" y="4652963"/>
            <a:ext cx="273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Ambientamos</a:t>
            </a:r>
            <a:r>
              <a:rPr lang="es-ES" sz="3200"/>
              <a:t> toda la escuela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4267200" cy="3200400"/>
          </a:xfrm>
          <a:prstGeom prst="rect">
            <a:avLst/>
          </a:prstGeom>
          <a:noFill/>
        </p:spPr>
      </p:pic>
      <p:pic>
        <p:nvPicPr>
          <p:cNvPr id="276485" name="Picture 5" descr="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35530">
            <a:off x="395288" y="4149725"/>
            <a:ext cx="4267200" cy="1990725"/>
          </a:xfrm>
          <a:prstGeom prst="rect">
            <a:avLst/>
          </a:prstGeom>
          <a:noFill/>
        </p:spPr>
      </p:pic>
      <p:pic>
        <p:nvPicPr>
          <p:cNvPr id="276486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4813"/>
            <a:ext cx="3159125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04813"/>
            <a:ext cx="3763963" cy="2822575"/>
          </a:xfrm>
          <a:prstGeom prst="rect">
            <a:avLst/>
          </a:prstGeom>
          <a:noFill/>
        </p:spPr>
      </p:pic>
      <p:pic>
        <p:nvPicPr>
          <p:cNvPr id="250885" name="Picture 5" descr="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60350"/>
            <a:ext cx="3906837" cy="2930525"/>
          </a:xfrm>
          <a:prstGeom prst="rect">
            <a:avLst/>
          </a:prstGeom>
          <a:noFill/>
        </p:spPr>
      </p:pic>
      <p:pic>
        <p:nvPicPr>
          <p:cNvPr id="250886" name="Picture 6" descr="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573463"/>
            <a:ext cx="3833812" cy="2874962"/>
          </a:xfrm>
          <a:prstGeom prst="rect">
            <a:avLst/>
          </a:prstGeom>
          <a:noFill/>
        </p:spPr>
      </p:pic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39608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Preparamos</a:t>
            </a:r>
            <a:r>
              <a:rPr lang="es-ES" sz="3200"/>
              <a:t> las entradas y las </a:t>
            </a:r>
            <a:r>
              <a:rPr lang="es-ES" sz="3200" b="1"/>
              <a:t>vendemos-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1042988" y="5445125"/>
            <a:ext cx="2376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Intentamos “trapichear”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9" name="Picture 5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3546475" cy="2660650"/>
          </a:xfrm>
          <a:prstGeom prst="rect">
            <a:avLst/>
          </a:prstGeom>
          <a:noFill/>
        </p:spPr>
      </p:pic>
      <p:pic>
        <p:nvPicPr>
          <p:cNvPr id="251910" name="Picture 6" descr="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88913"/>
            <a:ext cx="3835400" cy="2876550"/>
          </a:xfrm>
          <a:prstGeom prst="rect">
            <a:avLst/>
          </a:prstGeom>
          <a:noFill/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3492500" y="3933825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Fotografiamos</a:t>
            </a:r>
            <a:r>
              <a:rPr lang="es-ES" sz="2800"/>
              <a:t> a nuestras actrices y actores</a:t>
            </a:r>
          </a:p>
        </p:txBody>
      </p:sp>
      <p:pic>
        <p:nvPicPr>
          <p:cNvPr id="251912" name="Picture 8" descr="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068638"/>
            <a:ext cx="3200400" cy="3295650"/>
          </a:xfrm>
          <a:prstGeom prst="rect">
            <a:avLst/>
          </a:prstGeom>
          <a:noFill/>
        </p:spPr>
      </p:pic>
      <p:pic>
        <p:nvPicPr>
          <p:cNvPr id="251913" name="Picture 9" descr="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2951163"/>
            <a:ext cx="2459037" cy="39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92150"/>
            <a:ext cx="3200400" cy="4267200"/>
          </a:xfrm>
          <a:prstGeom prst="rect">
            <a:avLst/>
          </a:prstGeom>
          <a:noFill/>
        </p:spPr>
      </p:pic>
      <p:pic>
        <p:nvPicPr>
          <p:cNvPr id="254981" name="Picture 5" descr="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213100"/>
            <a:ext cx="4267200" cy="3200400"/>
          </a:xfrm>
          <a:prstGeom prst="rect">
            <a:avLst/>
          </a:prstGeom>
          <a:noFill/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4284663" y="765175"/>
            <a:ext cx="4464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Por fin…</a:t>
            </a:r>
          </a:p>
          <a:p>
            <a:pPr>
              <a:spcBef>
                <a:spcPct val="50000"/>
              </a:spcBef>
            </a:pPr>
            <a:r>
              <a:rPr lang="es-ES" sz="3600"/>
              <a:t>llegaron los estrenos…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468313" y="5300663"/>
            <a:ext cx="3095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Los acomodadores/as</a:t>
            </a:r>
          </a:p>
          <a:p>
            <a:pPr algn="ctr">
              <a:spcBef>
                <a:spcPct val="50000"/>
              </a:spcBef>
            </a:pPr>
            <a:r>
              <a:rPr lang="es-ES"/>
              <a:t>realizan su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3673475" cy="2974975"/>
          </a:xfrm>
          <a:prstGeom prst="rect">
            <a:avLst/>
          </a:prstGeom>
          <a:noFill/>
        </p:spPr>
      </p:pic>
      <p:pic>
        <p:nvPicPr>
          <p:cNvPr id="277509" name="Picture 5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2420938"/>
            <a:ext cx="3132138" cy="4175125"/>
          </a:xfrm>
          <a:prstGeom prst="rect">
            <a:avLst/>
          </a:prstGeom>
          <a:noFill/>
        </p:spPr>
      </p:pic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3671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Los pasillos y las salas se llenan de público</a:t>
            </a:r>
          </a:p>
        </p:txBody>
      </p:sp>
      <p:pic>
        <p:nvPicPr>
          <p:cNvPr id="277511" name="Picture 7" descr="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476250"/>
            <a:ext cx="2498725" cy="333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6192838" cy="4645025"/>
          </a:xfrm>
          <a:prstGeom prst="rect">
            <a:avLst/>
          </a:prstGeom>
          <a:noFill/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331913" y="5445125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/>
              <a:t>Y comienzan las proyecciones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3" name="Picture 5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404813"/>
            <a:ext cx="4267200" cy="3200400"/>
          </a:xfrm>
          <a:prstGeom prst="rect">
            <a:avLst/>
          </a:prstGeom>
          <a:noFill/>
        </p:spPr>
      </p:pic>
      <p:pic>
        <p:nvPicPr>
          <p:cNvPr id="252934" name="Picture 6" descr="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6298">
            <a:off x="4572000" y="3860800"/>
            <a:ext cx="3563938" cy="2673350"/>
          </a:xfrm>
          <a:prstGeom prst="rect">
            <a:avLst/>
          </a:prstGeom>
          <a:noFill/>
        </p:spPr>
      </p:pic>
      <p:pic>
        <p:nvPicPr>
          <p:cNvPr id="252935" name="Picture 7" descr="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76250"/>
            <a:ext cx="3600450" cy="2700338"/>
          </a:xfrm>
          <a:prstGeom prst="rect">
            <a:avLst/>
          </a:prstGeom>
          <a:noFill/>
        </p:spPr>
      </p:pic>
      <p:pic>
        <p:nvPicPr>
          <p:cNvPr id="252936" name="Picture 8" descr="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789363"/>
            <a:ext cx="3357563" cy="251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5400675" cy="4068763"/>
          </a:xfrm>
          <a:prstGeom prst="rect">
            <a:avLst/>
          </a:prstGeom>
          <a:noFill/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5940425" y="476250"/>
            <a:ext cx="2808288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Se prepararon los premios porque mientras tanto los niños y niñas grabaron infinidad de documentales, “dibujos animados” y cortometrajes.</a:t>
            </a:r>
          </a:p>
          <a:p>
            <a:pPr algn="ctr">
              <a:spcBef>
                <a:spcPct val="50000"/>
              </a:spcBef>
            </a:pPr>
            <a:r>
              <a:rPr lang="es-ES"/>
              <a:t>Desde la escritura del guión hasta la última grabación.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042988" y="5373688"/>
            <a:ext cx="6696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Después de verlos decidimos las categorías para poder repartir los premios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3887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2" action="ppaction://hlinkfile"/>
              </a:rPr>
              <a:t>Ikasleen filmak\Stop motion\DORREA STOP MOTION.wmv</a:t>
            </a:r>
            <a:endParaRPr lang="es-ES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684213" y="2349500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3" action="ppaction://hlinkfile"/>
              </a:rPr>
              <a:t>Ikasleen filmak\Stop motion\hiltzaileak.wmv</a:t>
            </a:r>
            <a:endParaRPr lang="es-ES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684213" y="3644900"/>
            <a:ext cx="374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4" action="ppaction://hlinkfile"/>
              </a:rPr>
              <a:t>Ikasleen filmak\Stop motion\igeri3.wmv</a:t>
            </a:r>
            <a:endParaRPr lang="es-ES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5292725" y="765175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5" action="ppaction://hlinkfile"/>
              </a:rPr>
              <a:t>Ikasleen filmak\dEFENTSA.wmv</a:t>
            </a:r>
            <a:endParaRPr lang="es-ES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5148263" y="2636838"/>
            <a:ext cx="309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6" action="ppaction://hlinkfile"/>
              </a:rPr>
              <a:t>Ikasleen filmak\At the cinema.mp4</a:t>
            </a:r>
            <a:endParaRPr lang="es-ES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5076825" y="4076700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7" action="ppaction://hlinkfile"/>
              </a:rPr>
              <a:t>Ikasleen filmak\At the Burger Bar.mp4</a:t>
            </a:r>
            <a:endParaRPr lang="es-ES"/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684213" y="5373688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8" action="ppaction://hlinkfile"/>
              </a:rPr>
              <a:t>Ikasleen filmak\3.Gaizka filma.wmv</a:t>
            </a:r>
            <a:endParaRPr lang="es-ES"/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5219700" y="544512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9" action="ppaction://hlinkfile"/>
              </a:rPr>
              <a:t>Ikasleen filmak\7.Aroa filma.wmv</a:t>
            </a:r>
            <a:endParaRPr lang="es-ES"/>
          </a:p>
        </p:txBody>
      </p:sp>
      <p:sp>
        <p:nvSpPr>
          <p:cNvPr id="253965" name="AutoShape 13"/>
          <p:cNvSpPr>
            <a:spLocks noChangeArrowheads="1"/>
          </p:cNvSpPr>
          <p:nvPr/>
        </p:nvSpPr>
        <p:spPr bwMode="auto">
          <a:xfrm>
            <a:off x="3851275" y="4365625"/>
            <a:ext cx="936625" cy="10080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4051300" cy="3038475"/>
          </a:xfrm>
          <a:prstGeom prst="rect">
            <a:avLst/>
          </a:prstGeom>
          <a:noFill/>
        </p:spPr>
      </p:pic>
      <p:pic>
        <p:nvPicPr>
          <p:cNvPr id="172038" name="Picture 6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716338"/>
            <a:ext cx="3979862" cy="2984500"/>
          </a:xfrm>
          <a:prstGeom prst="rect">
            <a:avLst/>
          </a:prstGeom>
          <a:noFill/>
        </p:spPr>
      </p:pic>
      <p:pic>
        <p:nvPicPr>
          <p:cNvPr id="172040" name="Picture 8" descr="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4094">
            <a:off x="4356100" y="1700213"/>
            <a:ext cx="43561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827088" y="1052513"/>
            <a:ext cx="6840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/>
              <a:t>Durante todo este proceso…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3851275" y="3429000"/>
            <a:ext cx="46085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/>
              <a:t>…también trabajamos otros muchos aspectos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338455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Géneros diferentes</a:t>
            </a:r>
          </a:p>
          <a:p>
            <a:pPr>
              <a:spcBef>
                <a:spcPct val="50000"/>
              </a:spcBef>
            </a:pPr>
            <a:r>
              <a:rPr lang="es-ES" sz="2800"/>
              <a:t>Frases famosas del cine (en tres idiomas)</a:t>
            </a:r>
          </a:p>
          <a:p>
            <a:pPr>
              <a:spcBef>
                <a:spcPct val="50000"/>
              </a:spcBef>
            </a:pPr>
            <a:r>
              <a:rPr lang="es-ES" sz="2800"/>
              <a:t>Festival de cine</a:t>
            </a:r>
          </a:p>
          <a:p>
            <a:pPr>
              <a:spcBef>
                <a:spcPct val="50000"/>
              </a:spcBef>
            </a:pPr>
            <a:r>
              <a:rPr lang="es-ES" sz="2800"/>
              <a:t>Premios Oscar y Goya</a:t>
            </a:r>
          </a:p>
          <a:p>
            <a:pPr>
              <a:spcBef>
                <a:spcPct val="50000"/>
              </a:spcBef>
            </a:pPr>
            <a:r>
              <a:rPr lang="es-ES" sz="2800"/>
              <a:t>Evolución de las salas de cine de Donostia</a:t>
            </a:r>
          </a:p>
          <a:p>
            <a:pPr>
              <a:spcBef>
                <a:spcPct val="50000"/>
              </a:spcBef>
            </a:pPr>
            <a:r>
              <a:rPr lang="es-ES" sz="2800"/>
              <a:t>Análisis y comparación de carteleras</a:t>
            </a:r>
          </a:p>
        </p:txBody>
      </p:sp>
      <p:pic>
        <p:nvPicPr>
          <p:cNvPr id="259078" name="Picture 6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33375"/>
            <a:ext cx="3762375" cy="2679700"/>
          </a:xfrm>
          <a:prstGeom prst="rect">
            <a:avLst/>
          </a:prstGeom>
          <a:noFill/>
        </p:spPr>
      </p:pic>
      <p:pic>
        <p:nvPicPr>
          <p:cNvPr id="259081" name="Picture 9" descr="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50279">
            <a:off x="4500563" y="3644900"/>
            <a:ext cx="3529012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42486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El movimiento y la evolución de la imagen: Taumatropo</a:t>
            </a:r>
          </a:p>
          <a:p>
            <a:pPr>
              <a:spcBef>
                <a:spcPct val="50000"/>
              </a:spcBef>
            </a:pPr>
            <a:r>
              <a:rPr lang="es-ES" sz="2800"/>
              <a:t>El cine mudo</a:t>
            </a:r>
          </a:p>
          <a:p>
            <a:pPr>
              <a:spcBef>
                <a:spcPct val="50000"/>
              </a:spcBef>
            </a:pPr>
            <a:r>
              <a:rPr lang="es-ES" sz="2800"/>
              <a:t>El cine en blanco y negro</a:t>
            </a:r>
          </a:p>
          <a:p>
            <a:pPr>
              <a:spcBef>
                <a:spcPct val="50000"/>
              </a:spcBef>
            </a:pPr>
            <a:r>
              <a:rPr lang="es-ES" sz="2800"/>
              <a:t>Los efectos especiales</a:t>
            </a:r>
          </a:p>
        </p:txBody>
      </p:sp>
      <p:pic>
        <p:nvPicPr>
          <p:cNvPr id="260101" name="Picture 5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628775"/>
            <a:ext cx="3690937" cy="2768600"/>
          </a:xfrm>
          <a:prstGeom prst="rect">
            <a:avLst/>
          </a:prstGeom>
          <a:noFill/>
        </p:spPr>
      </p:pic>
      <p:pic>
        <p:nvPicPr>
          <p:cNvPr id="260102" name="Picture 6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406775"/>
            <a:ext cx="3816350" cy="2862263"/>
          </a:xfrm>
          <a:prstGeom prst="rect">
            <a:avLst/>
          </a:prstGeom>
          <a:noFill/>
        </p:spPr>
      </p:pic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4716463" y="5013325"/>
            <a:ext cx="4103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El proceso necesario para grabar una película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4392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Biografías de actrices/actores, guionistas, directores…</a:t>
            </a:r>
          </a:p>
        </p:txBody>
      </p:sp>
      <p:pic>
        <p:nvPicPr>
          <p:cNvPr id="301061" name="Picture 5" descr="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1844675"/>
            <a:ext cx="4248150" cy="3200400"/>
          </a:xfrm>
          <a:prstGeom prst="rect">
            <a:avLst/>
          </a:prstGeom>
          <a:noFill/>
        </p:spPr>
      </p:pic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611188" y="43656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3" action="ppaction://hlinkfile"/>
              </a:rPr>
              <a:t>Ikasleen filmak\Victoria Justice - Miren.mp4</a:t>
            </a:r>
            <a:endParaRPr lang="es-E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684213" y="1916113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Power Point, Movie Maker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611188" y="32131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Exposiciones orales</a:t>
            </a: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auto">
          <a:xfrm>
            <a:off x="2124075" y="5661025"/>
            <a:ext cx="647700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5761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Técnicas de animación</a:t>
            </a:r>
          </a:p>
          <a:p>
            <a:pPr>
              <a:spcBef>
                <a:spcPct val="50000"/>
              </a:spcBef>
            </a:pPr>
            <a:r>
              <a:rPr lang="es-ES" sz="3200"/>
              <a:t>Personajes de dibujos animados</a:t>
            </a:r>
          </a:p>
        </p:txBody>
      </p:sp>
      <p:pic>
        <p:nvPicPr>
          <p:cNvPr id="261126" name="Picture 6" descr="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916113"/>
            <a:ext cx="4267200" cy="2219325"/>
          </a:xfrm>
          <a:prstGeom prst="rect">
            <a:avLst/>
          </a:prstGeom>
          <a:noFill/>
        </p:spPr>
      </p:pic>
      <p:pic>
        <p:nvPicPr>
          <p:cNvPr id="261127" name="Picture 7" descr="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492375"/>
            <a:ext cx="4267200" cy="3200400"/>
          </a:xfrm>
          <a:prstGeom prst="rect">
            <a:avLst/>
          </a:prstGeom>
          <a:noFill/>
        </p:spPr>
      </p:pic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5076825" y="4508500"/>
            <a:ext cx="37449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Visionado y análisis de películas: “El mago de Oz”, “La lengua de las mariposas”...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2804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Los delegados/as de curso prepararon la exposición a las “visitas”: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Profesores/as de otros centros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Asesores del Berritzegune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Personal de Delegación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Familias</a:t>
            </a:r>
          </a:p>
        </p:txBody>
      </p:sp>
      <p:pic>
        <p:nvPicPr>
          <p:cNvPr id="265222" name="Picture 6" descr="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4076700"/>
            <a:ext cx="3240088" cy="2432050"/>
          </a:xfrm>
          <a:prstGeom prst="rect">
            <a:avLst/>
          </a:prstGeom>
          <a:noFill/>
        </p:spPr>
      </p:pic>
      <p:pic>
        <p:nvPicPr>
          <p:cNvPr id="265223" name="Picture 7" descr="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46060">
            <a:off x="755650" y="3573463"/>
            <a:ext cx="3744913" cy="2809875"/>
          </a:xfrm>
          <a:prstGeom prst="rect">
            <a:avLst/>
          </a:prstGeom>
          <a:noFill/>
        </p:spPr>
      </p:pic>
      <p:pic>
        <p:nvPicPr>
          <p:cNvPr id="265224" name="Picture 8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052513"/>
            <a:ext cx="2451100" cy="273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76327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El festival de cine de Intxaurrondo Hegoa se clausuró con el reparto de premios: URREZKO INTXAURRAK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492500" y="4437063"/>
            <a:ext cx="403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84213" y="2060575"/>
            <a:ext cx="33845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Bandas sonoras:</a:t>
            </a:r>
          </a:p>
          <a:p>
            <a:pPr lvl="1">
              <a:spcBef>
                <a:spcPct val="50000"/>
              </a:spcBef>
            </a:pPr>
            <a:r>
              <a:rPr lang="es-ES"/>
              <a:t>“Titanic”</a:t>
            </a:r>
          </a:p>
          <a:p>
            <a:pPr lvl="1">
              <a:spcBef>
                <a:spcPct val="50000"/>
              </a:spcBef>
            </a:pPr>
            <a:r>
              <a:rPr lang="es-ES"/>
              <a:t>“Piratas del Caribe”</a:t>
            </a:r>
          </a:p>
          <a:p>
            <a:pPr lvl="1">
              <a:spcBef>
                <a:spcPct val="50000"/>
              </a:spcBef>
            </a:pPr>
            <a:r>
              <a:rPr lang="es-ES"/>
              <a:t>“Los chicos del coro”</a:t>
            </a:r>
          </a:p>
          <a:p>
            <a:pPr lvl="1">
              <a:spcBef>
                <a:spcPct val="50000"/>
              </a:spcBef>
            </a:pPr>
            <a:r>
              <a:rPr lang="es-ES"/>
              <a:t>“Sonrisas y lágrimas”</a:t>
            </a:r>
          </a:p>
          <a:p>
            <a:pPr lvl="1">
              <a:spcBef>
                <a:spcPct val="50000"/>
              </a:spcBef>
            </a:pPr>
            <a:r>
              <a:rPr lang="es-ES"/>
              <a:t>“El mago de Oz”</a:t>
            </a:r>
          </a:p>
          <a:p>
            <a:pPr lvl="1">
              <a:spcBef>
                <a:spcPct val="50000"/>
              </a:spcBef>
            </a:pPr>
            <a:r>
              <a:rPr lang="es-ES" b="1"/>
              <a:t>“</a:t>
            </a:r>
            <a:r>
              <a:rPr lang="es-ES" i="1"/>
              <a:t>SHREK”</a:t>
            </a:r>
            <a:endParaRPr lang="es-ES"/>
          </a:p>
          <a:p>
            <a:pPr lvl="1">
              <a:spcBef>
                <a:spcPct val="50000"/>
              </a:spcBef>
            </a:pPr>
            <a:r>
              <a:rPr lang="es-ES" sz="2000"/>
              <a:t>“</a:t>
            </a:r>
            <a:r>
              <a:rPr lang="es-ES" i="1"/>
              <a:t>FLASH DANCE </a:t>
            </a:r>
            <a:r>
              <a:rPr lang="es-ES" sz="2000"/>
              <a:t>”</a:t>
            </a:r>
            <a:endParaRPr lang="es-ES"/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156325" y="2852738"/>
            <a:ext cx="26654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Flauta</a:t>
            </a:r>
          </a:p>
          <a:p>
            <a:pPr>
              <a:spcBef>
                <a:spcPct val="50000"/>
              </a:spcBef>
            </a:pPr>
            <a:r>
              <a:rPr lang="es-ES"/>
              <a:t>Instrumentos de percusión</a:t>
            </a:r>
          </a:p>
          <a:p>
            <a:pPr>
              <a:spcBef>
                <a:spcPct val="50000"/>
              </a:spcBef>
            </a:pPr>
            <a:r>
              <a:rPr lang="es-ES"/>
              <a:t>Canto</a:t>
            </a:r>
          </a:p>
          <a:p>
            <a:pPr>
              <a:spcBef>
                <a:spcPct val="50000"/>
              </a:spcBef>
            </a:pPr>
            <a:r>
              <a:rPr lang="es-ES"/>
              <a:t>Baile</a:t>
            </a:r>
          </a:p>
        </p:txBody>
      </p:sp>
      <p:sp>
        <p:nvSpPr>
          <p:cNvPr id="264201" name="AutoShape 9"/>
          <p:cNvSpPr>
            <a:spLocks noChangeArrowheads="1"/>
          </p:cNvSpPr>
          <p:nvPr/>
        </p:nvSpPr>
        <p:spPr bwMode="auto">
          <a:xfrm>
            <a:off x="4500563" y="3789363"/>
            <a:ext cx="1079500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404813"/>
            <a:ext cx="2484438" cy="3311525"/>
          </a:xfrm>
          <a:prstGeom prst="rect">
            <a:avLst/>
          </a:prstGeom>
          <a:noFill/>
        </p:spPr>
      </p:pic>
      <p:pic>
        <p:nvPicPr>
          <p:cNvPr id="268291" name="Picture 3" descr="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93945">
            <a:off x="2051050" y="3068638"/>
            <a:ext cx="2389188" cy="3186112"/>
          </a:xfrm>
          <a:prstGeom prst="rect">
            <a:avLst/>
          </a:prstGeom>
          <a:noFill/>
        </p:spPr>
      </p:pic>
      <p:pic>
        <p:nvPicPr>
          <p:cNvPr id="268292" name="Picture 4" descr="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997200"/>
            <a:ext cx="3743325" cy="3475038"/>
          </a:xfrm>
          <a:prstGeom prst="rect">
            <a:avLst/>
          </a:prstGeom>
          <a:noFill/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3492500" y="549275"/>
            <a:ext cx="4968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/>
              <a:t>Quedamos SATISFECHOS Y ENCANTADOS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6985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600" b="1"/>
              <a:t>EDUCACIÓN INFANTIL</a:t>
            </a:r>
          </a:p>
          <a:p>
            <a:pPr algn="ctr"/>
            <a:r>
              <a:rPr lang="es-ES" sz="3600" b="1"/>
              <a:t>4 y 5 años</a:t>
            </a:r>
          </a:p>
          <a:p>
            <a:pPr algn="ctr"/>
            <a:endParaRPr lang="es-ES" sz="3600" b="1"/>
          </a:p>
          <a:p>
            <a:pPr algn="ctr"/>
            <a:r>
              <a:rPr lang="es-ES" sz="3600" b="1"/>
              <a:t>LOS DINOSAURIOS</a:t>
            </a:r>
          </a:p>
          <a:p>
            <a:pPr algn="ctr"/>
            <a:endParaRPr lang="es-ES" sz="3600" b="1"/>
          </a:p>
          <a:p>
            <a:pPr algn="ctr"/>
            <a:endParaRPr lang="es-ES" sz="3600" b="1"/>
          </a:p>
          <a:p>
            <a:pPr algn="ctr"/>
            <a:r>
              <a:rPr lang="es-ES" sz="3600" b="1"/>
              <a:t>LAS PRINCESAS DE LOS CUENTOS</a:t>
            </a:r>
          </a:p>
          <a:p>
            <a:pPr algn="ctr"/>
            <a:endParaRPr lang="es-ES" sz="3600" b="1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9200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/>
              <a:t>Elección del tema:</a:t>
            </a:r>
            <a:r>
              <a:rPr lang="es-ES" sz="3600"/>
              <a:t> A comienzo de curso surgen varios temas. Entre ellos </a:t>
            </a:r>
            <a:r>
              <a:rPr lang="es-ES" sz="3600" b="1"/>
              <a:t>BELDURRA, DINOSAURIOAK eta IPUINETAKO PRINTZESAK</a:t>
            </a:r>
            <a:r>
              <a:rPr lang="es-ES" sz="3600"/>
              <a:t>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132138" y="4508500"/>
            <a:ext cx="547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Ya que como GAI KULTURALA se trabajará “El miedo”, decidimos tratar los otros dos durante el primer trimestre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350"/>
            <a:ext cx="3200400" cy="3200400"/>
          </a:xfrm>
          <a:prstGeom prst="rect">
            <a:avLst/>
          </a:prstGeom>
          <a:noFill/>
        </p:spPr>
      </p:pic>
      <p:pic>
        <p:nvPicPr>
          <p:cNvPr id="174085" name="Picture 5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42210">
            <a:off x="5076825" y="260350"/>
            <a:ext cx="3200400" cy="3200400"/>
          </a:xfrm>
          <a:prstGeom prst="rect">
            <a:avLst/>
          </a:prstGeom>
          <a:noFill/>
        </p:spPr>
      </p:pic>
      <p:pic>
        <p:nvPicPr>
          <p:cNvPr id="174086" name="Picture 6" descr="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860800"/>
            <a:ext cx="2736850" cy="2736850"/>
          </a:xfrm>
          <a:prstGeom prst="rect">
            <a:avLst/>
          </a:prstGeom>
          <a:noFill/>
        </p:spPr>
      </p:pic>
      <p:pic>
        <p:nvPicPr>
          <p:cNvPr id="174087" name="Picture 7" descr="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789363"/>
            <a:ext cx="2840038" cy="284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200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Inicio:</a:t>
            </a:r>
            <a:r>
              <a:rPr lang="es-ES" sz="3200"/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2800"/>
              <a:t>Qué sabemos y qué queremos saber sobre los dinosaurios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4932363" y="2565400"/>
            <a:ext cx="36718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¿Por qué no hay ahora dinosaurios?</a:t>
            </a:r>
          </a:p>
          <a:p>
            <a:pPr>
              <a:spcBef>
                <a:spcPct val="50000"/>
              </a:spcBef>
            </a:pPr>
            <a:r>
              <a:rPr lang="es-ES"/>
              <a:t>¿Cómo sabemos como eran?</a:t>
            </a:r>
          </a:p>
          <a:p>
            <a:pPr>
              <a:spcBef>
                <a:spcPct val="50000"/>
              </a:spcBef>
            </a:pPr>
            <a:r>
              <a:rPr lang="es-ES"/>
              <a:t>¿Por qué tenían nombres tan raros?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187450" y="2276475"/>
            <a:ext cx="30241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Había grandes y pequeños</a:t>
            </a:r>
          </a:p>
          <a:p>
            <a:pPr>
              <a:spcBef>
                <a:spcPct val="50000"/>
              </a:spcBef>
            </a:pPr>
            <a:r>
              <a:rPr lang="es-ES"/>
              <a:t>Comían carne, otros hierba</a:t>
            </a:r>
          </a:p>
          <a:p>
            <a:pPr>
              <a:spcBef>
                <a:spcPct val="50000"/>
              </a:spcBef>
            </a:pPr>
            <a:r>
              <a:rPr lang="es-ES"/>
              <a:t>Unos eran malos y otros buenos</a:t>
            </a:r>
          </a:p>
          <a:p>
            <a:pPr>
              <a:spcBef>
                <a:spcPct val="50000"/>
              </a:spcBef>
            </a:pPr>
            <a:r>
              <a:rPr lang="es-ES"/>
              <a:t>Ponían huevos</a:t>
            </a:r>
          </a:p>
          <a:p>
            <a:pPr>
              <a:spcBef>
                <a:spcPct val="50000"/>
              </a:spcBef>
            </a:pPr>
            <a:r>
              <a:rPr lang="es-ES"/>
              <a:t>En los museos hay huesos de dinosaurios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187450" y="765175"/>
            <a:ext cx="72009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Traen / traemos mucha información sobre el tema:</a:t>
            </a:r>
          </a:p>
          <a:p>
            <a:pPr>
              <a:spcBef>
                <a:spcPct val="50000"/>
              </a:spcBef>
            </a:pPr>
            <a:r>
              <a:rPr lang="es-ES"/>
              <a:t>Libros monográficos, artículos, libros sobre dinosaurios…</a:t>
            </a:r>
          </a:p>
          <a:p>
            <a:pPr>
              <a:spcBef>
                <a:spcPct val="50000"/>
              </a:spcBef>
            </a:pPr>
            <a:r>
              <a:rPr lang="es-ES"/>
              <a:t>Cuentos</a:t>
            </a:r>
          </a:p>
          <a:p>
            <a:pPr>
              <a:spcBef>
                <a:spcPct val="50000"/>
              </a:spcBef>
            </a:pPr>
            <a:r>
              <a:rPr lang="es-ES"/>
              <a:t>Vídeos y documentales</a:t>
            </a:r>
          </a:p>
          <a:p>
            <a:pPr>
              <a:spcBef>
                <a:spcPct val="50000"/>
              </a:spcBef>
            </a:pPr>
            <a:r>
              <a:rPr lang="es-ES"/>
              <a:t>Trabajos manuales</a:t>
            </a:r>
          </a:p>
          <a:p>
            <a:pPr>
              <a:spcBef>
                <a:spcPct val="50000"/>
              </a:spcBef>
            </a:pPr>
            <a:r>
              <a:rPr lang="es-ES"/>
              <a:t>Peluches, muñecos de plástico…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651500" y="3141663"/>
            <a:ext cx="3024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De aquí van surgiendo las distintas actividades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827088" y="6021388"/>
            <a:ext cx="7993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Organizamos todo el material en un rincón del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5976938" cy="3375025"/>
          </a:xfrm>
          <a:prstGeom prst="rect">
            <a:avLst/>
          </a:prstGeom>
          <a:noFill/>
        </p:spPr>
      </p:pic>
      <p:pic>
        <p:nvPicPr>
          <p:cNvPr id="282631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3816350" cy="2862263"/>
          </a:xfrm>
          <a:prstGeom prst="rect">
            <a:avLst/>
          </a:prstGeom>
          <a:noFill/>
        </p:spPr>
      </p:pic>
      <p:pic>
        <p:nvPicPr>
          <p:cNvPr id="282633" name="Picture 9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860800"/>
            <a:ext cx="3455988" cy="259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4679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Leemos, buscamos información…</a:t>
            </a:r>
          </a:p>
          <a:p>
            <a:pPr>
              <a:spcBef>
                <a:spcPct val="50000"/>
              </a:spcBef>
            </a:pPr>
            <a:r>
              <a:rPr lang="es-ES" sz="2800"/>
              <a:t>Vamos ampliando el tema…</a:t>
            </a:r>
          </a:p>
        </p:txBody>
      </p:sp>
      <p:pic>
        <p:nvPicPr>
          <p:cNvPr id="111623" name="Picture 7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4267200" cy="2886075"/>
          </a:xfrm>
          <a:prstGeom prst="rect">
            <a:avLst/>
          </a:prstGeom>
          <a:noFill/>
        </p:spPr>
      </p:pic>
      <p:pic>
        <p:nvPicPr>
          <p:cNvPr id="111624" name="Picture 8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836613"/>
            <a:ext cx="3995737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Vamos identificando qué dinosaurios tenemos en clase, escribimos las etiquetas, montamos la exposición</a:t>
            </a:r>
          </a:p>
        </p:txBody>
      </p:sp>
      <p:pic>
        <p:nvPicPr>
          <p:cNvPr id="285704" name="Picture 8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4803775"/>
            <a:ext cx="3835400" cy="2054225"/>
          </a:xfrm>
          <a:prstGeom prst="rect">
            <a:avLst/>
          </a:prstGeom>
          <a:noFill/>
        </p:spPr>
      </p:pic>
      <p:pic>
        <p:nvPicPr>
          <p:cNvPr id="285705" name="Picture 9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4267200" cy="3200400"/>
          </a:xfrm>
          <a:prstGeom prst="rect">
            <a:avLst/>
          </a:prstGeom>
          <a:noFill/>
        </p:spPr>
      </p:pic>
      <p:pic>
        <p:nvPicPr>
          <p:cNvPr id="285707" name="Picture 11" descr="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84313"/>
            <a:ext cx="3600450" cy="2490787"/>
          </a:xfrm>
          <a:prstGeom prst="rect">
            <a:avLst/>
          </a:prstGeom>
          <a:noFill/>
        </p:spPr>
      </p:pic>
      <p:pic>
        <p:nvPicPr>
          <p:cNvPr id="285708" name="Picture 12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3933825"/>
            <a:ext cx="2640012" cy="27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4248150" cy="3186112"/>
          </a:xfrm>
          <a:prstGeom prst="rect">
            <a:avLst/>
          </a:prstGeom>
          <a:noFill/>
        </p:spPr>
      </p:pic>
      <p:pic>
        <p:nvPicPr>
          <p:cNvPr id="286725" name="Picture 5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060575"/>
            <a:ext cx="3816350" cy="2862263"/>
          </a:xfrm>
          <a:prstGeom prst="rect">
            <a:avLst/>
          </a:prstGeom>
          <a:noFill/>
        </p:spPr>
      </p:pic>
      <p:pic>
        <p:nvPicPr>
          <p:cNvPr id="286728" name="Picture 8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716338"/>
            <a:ext cx="3673475" cy="275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643438" y="1125538"/>
            <a:ext cx="41036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Completamos información sobre los distintos aspectos investigados</a:t>
            </a:r>
          </a:p>
        </p:txBody>
      </p:sp>
      <p:pic>
        <p:nvPicPr>
          <p:cNvPr id="110599" name="Picture 7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4267200" cy="3200400"/>
          </a:xfrm>
          <a:prstGeom prst="rect">
            <a:avLst/>
          </a:prstGeom>
          <a:noFill/>
        </p:spPr>
      </p:pic>
      <p:pic>
        <p:nvPicPr>
          <p:cNvPr id="110600" name="Picture 8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573463"/>
            <a:ext cx="4752975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1042988" y="476250"/>
            <a:ext cx="7488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Elaboramos fichas con las características de cada tipo de dinosaurio</a:t>
            </a:r>
          </a:p>
        </p:txBody>
      </p:sp>
      <p:pic>
        <p:nvPicPr>
          <p:cNvPr id="287749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989138"/>
            <a:ext cx="3686175" cy="3200400"/>
          </a:xfrm>
          <a:prstGeom prst="rect">
            <a:avLst/>
          </a:prstGeom>
          <a:noFill/>
        </p:spPr>
      </p:pic>
      <p:pic>
        <p:nvPicPr>
          <p:cNvPr id="287750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781300"/>
            <a:ext cx="4914900" cy="358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176713" cy="3133725"/>
          </a:xfrm>
          <a:prstGeom prst="rect">
            <a:avLst/>
          </a:prstGeom>
          <a:noFill/>
        </p:spPr>
      </p:pic>
      <p:pic>
        <p:nvPicPr>
          <p:cNvPr id="288773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4427537" cy="3321050"/>
          </a:xfrm>
          <a:prstGeom prst="rect">
            <a:avLst/>
          </a:prstGeom>
          <a:noFill/>
        </p:spPr>
      </p:pic>
      <p:pic>
        <p:nvPicPr>
          <p:cNvPr id="288774" name="Picture 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933825"/>
            <a:ext cx="6408737" cy="238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3627438" cy="4392613"/>
          </a:xfrm>
          <a:prstGeom prst="rect">
            <a:avLst/>
          </a:prstGeom>
          <a:noFill/>
        </p:spPr>
      </p:pic>
      <p:pic>
        <p:nvPicPr>
          <p:cNvPr id="291845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481388" cy="4032250"/>
          </a:xfrm>
          <a:prstGeom prst="rect">
            <a:avLst/>
          </a:prstGeom>
          <a:noFill/>
        </p:spPr>
      </p:pic>
      <p:pic>
        <p:nvPicPr>
          <p:cNvPr id="291846" name="Picture 6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684588"/>
            <a:ext cx="2813050" cy="317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2449</Words>
  <Application>Microsoft PowerPoint</Application>
  <PresentationFormat>Presentación en pantalla (4:3)</PresentationFormat>
  <Paragraphs>378</Paragraphs>
  <Slides>124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124</vt:i4>
      </vt:variant>
    </vt:vector>
  </HeadingPairs>
  <TitlesOfParts>
    <vt:vector size="133" baseType="lpstr">
      <vt:lpstr>Times New Roman</vt:lpstr>
      <vt:lpstr>AR BERKLEY</vt:lpstr>
      <vt:lpstr>AR CHRISTY</vt:lpstr>
      <vt:lpstr>Tempus Sans ITC</vt:lpstr>
      <vt:lpstr>AR HERMANN</vt:lpstr>
      <vt:lpstr>Comic Sans MS</vt:lpstr>
      <vt:lpstr>Arial</vt:lpstr>
      <vt:lpstr>Wingdings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INTXAURRONDO HEGOA I.P.</dc:title>
  <dc:creator> </dc:creator>
  <cp:lastModifiedBy> </cp:lastModifiedBy>
  <cp:revision>59</cp:revision>
  <dcterms:created xsi:type="dcterms:W3CDTF">2005-09-09T14:14:00Z</dcterms:created>
  <dcterms:modified xsi:type="dcterms:W3CDTF">2014-01-16T08:27:23Z</dcterms:modified>
</cp:coreProperties>
</file>